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86" r:id="rId2"/>
  </p:sldMasterIdLst>
  <p:notesMasterIdLst>
    <p:notesMasterId r:id="rId70"/>
  </p:notesMasterIdLst>
  <p:sldIdLst>
    <p:sldId id="260" r:id="rId3"/>
    <p:sldId id="463" r:id="rId4"/>
    <p:sldId id="468" r:id="rId5"/>
    <p:sldId id="512" r:id="rId6"/>
    <p:sldId id="536" r:id="rId7"/>
    <p:sldId id="513" r:id="rId8"/>
    <p:sldId id="262" r:id="rId9"/>
    <p:sldId id="263" r:id="rId10"/>
    <p:sldId id="537" r:id="rId11"/>
    <p:sldId id="595" r:id="rId12"/>
    <p:sldId id="514" r:id="rId13"/>
    <p:sldId id="594" r:id="rId14"/>
    <p:sldId id="474" r:id="rId15"/>
    <p:sldId id="528" r:id="rId16"/>
    <p:sldId id="567" r:id="rId17"/>
    <p:sldId id="579" r:id="rId18"/>
    <p:sldId id="576" r:id="rId19"/>
    <p:sldId id="577" r:id="rId20"/>
    <p:sldId id="585" r:id="rId21"/>
    <p:sldId id="557" r:id="rId22"/>
    <p:sldId id="592" r:id="rId23"/>
    <p:sldId id="570" r:id="rId24"/>
    <p:sldId id="571" r:id="rId25"/>
    <p:sldId id="572" r:id="rId26"/>
    <p:sldId id="505" r:id="rId27"/>
    <p:sldId id="506" r:id="rId28"/>
    <p:sldId id="569" r:id="rId29"/>
    <p:sldId id="264" r:id="rId30"/>
    <p:sldId id="477" r:id="rId31"/>
    <p:sldId id="510" r:id="rId32"/>
    <p:sldId id="267" r:id="rId33"/>
    <p:sldId id="573" r:id="rId34"/>
    <p:sldId id="540" r:id="rId35"/>
    <p:sldId id="541" r:id="rId36"/>
    <p:sldId id="596" r:id="rId37"/>
    <p:sldId id="562" r:id="rId38"/>
    <p:sldId id="530" r:id="rId39"/>
    <p:sldId id="543" r:id="rId40"/>
    <p:sldId id="274" r:id="rId41"/>
    <p:sldId id="558" r:id="rId42"/>
    <p:sldId id="578" r:id="rId43"/>
    <p:sldId id="584" r:id="rId44"/>
    <p:sldId id="574" r:id="rId45"/>
    <p:sldId id="593" r:id="rId46"/>
    <p:sldId id="575" r:id="rId47"/>
    <p:sldId id="547" r:id="rId48"/>
    <p:sldId id="548" r:id="rId49"/>
    <p:sldId id="587" r:id="rId50"/>
    <p:sldId id="588" r:id="rId51"/>
    <p:sldId id="589" r:id="rId52"/>
    <p:sldId id="590" r:id="rId53"/>
    <p:sldId id="591" r:id="rId54"/>
    <p:sldId id="586" r:id="rId55"/>
    <p:sldId id="271" r:id="rId56"/>
    <p:sldId id="565" r:id="rId57"/>
    <p:sldId id="566" r:id="rId58"/>
    <p:sldId id="597" r:id="rId59"/>
    <p:sldId id="580" r:id="rId60"/>
    <p:sldId id="581" r:id="rId61"/>
    <p:sldId id="582" r:id="rId62"/>
    <p:sldId id="492" r:id="rId63"/>
    <p:sldId id="553" r:id="rId64"/>
    <p:sldId id="462" r:id="rId65"/>
    <p:sldId id="554" r:id="rId66"/>
    <p:sldId id="563" r:id="rId67"/>
    <p:sldId id="450" r:id="rId68"/>
    <p:sldId id="599" r:id="rId69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373C15"/>
    <a:srgbClr val="CC3300"/>
    <a:srgbClr val="FFE687"/>
    <a:srgbClr val="E3EEBC"/>
    <a:srgbClr val="644B2D"/>
    <a:srgbClr val="F1DC9C"/>
    <a:srgbClr val="FF6700"/>
    <a:srgbClr val="FBE183"/>
    <a:srgbClr val="8D6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4" autoAdjust="0"/>
    <p:restoredTop sz="94697" autoAdjust="0"/>
  </p:normalViewPr>
  <p:slideViewPr>
    <p:cSldViewPr snapToGrid="0" snapToObjects="1">
      <p:cViewPr>
        <p:scale>
          <a:sx n="50" d="100"/>
          <a:sy n="50" d="100"/>
        </p:scale>
        <p:origin x="-2328" y="-12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image" Target="../media/image4.ti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image" Target="../media/image4.t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BF2562-FCD9-471E-AC5F-8DEEE44F8CE8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4779E6-E5DF-4FB8-A5AA-2D8E9D793092}">
      <dgm:prSet phldrT="[Текст]" custT="1"/>
      <dgm:spPr>
        <a:solidFill>
          <a:srgbClr val="644B2D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4000" b="1" dirty="0">
            <a:solidFill>
              <a:schemeClr val="bg1"/>
            </a:solidFill>
          </a:endParaRPr>
        </a:p>
        <a:p>
          <a:r>
            <a:rPr lang="ru-RU" sz="2800" b="1" dirty="0">
              <a:solidFill>
                <a:srgbClr val="FFE687"/>
              </a:solidFill>
            </a:rPr>
            <a:t>Социальная защита</a:t>
          </a:r>
          <a:r>
            <a:rPr lang="ru-RU" sz="2800" b="1" dirty="0">
              <a:solidFill>
                <a:schemeClr val="bg1"/>
              </a:solidFill>
            </a:rPr>
            <a:t/>
          </a:r>
          <a:br>
            <a:rPr lang="ru-RU" sz="2800" b="1" dirty="0">
              <a:solidFill>
                <a:schemeClr val="bg1"/>
              </a:solidFill>
            </a:rPr>
          </a:br>
          <a:r>
            <a:rPr lang="ru-RU" sz="2800" b="1" dirty="0">
              <a:solidFill>
                <a:schemeClr val="bg1"/>
              </a:solidFill>
            </a:rPr>
            <a:t>29 мер, в том числе </a:t>
          </a:r>
          <a:br>
            <a:rPr lang="ru-RU" sz="2800" b="1" dirty="0">
              <a:solidFill>
                <a:schemeClr val="bg1"/>
              </a:solidFill>
            </a:rPr>
          </a:br>
          <a:r>
            <a:rPr lang="ru-RU" sz="2800" b="1" dirty="0">
              <a:solidFill>
                <a:schemeClr val="bg1"/>
              </a:solidFill>
            </a:rPr>
            <a:t>11 в сфере соц. обслуживания</a:t>
          </a:r>
        </a:p>
        <a:p>
          <a:endParaRPr lang="ru-RU" sz="4000" b="1" dirty="0"/>
        </a:p>
      </dgm:t>
    </dgm:pt>
    <dgm:pt modelId="{D013C1D3-D777-4902-9AE0-43688DA48C63}" type="parTrans" cxnId="{430F83D1-FF54-4B75-8DDA-56E247FDA5A2}">
      <dgm:prSet/>
      <dgm:spPr/>
      <dgm:t>
        <a:bodyPr/>
        <a:lstStyle/>
        <a:p>
          <a:endParaRPr lang="ru-RU"/>
        </a:p>
      </dgm:t>
    </dgm:pt>
    <dgm:pt modelId="{9DEFA7DD-08A5-41A4-A685-EBB6760A65B5}" type="sibTrans" cxnId="{430F83D1-FF54-4B75-8DDA-56E247FDA5A2}">
      <dgm:prSet/>
      <dgm:spPr/>
      <dgm:t>
        <a:bodyPr/>
        <a:lstStyle/>
        <a:p>
          <a:endParaRPr lang="ru-RU"/>
        </a:p>
      </dgm:t>
    </dgm:pt>
    <dgm:pt modelId="{47FEC7C8-F3D9-4FBB-BB78-FF1696E88089}">
      <dgm:prSet phldrT="[Текст]" custT="1"/>
      <dgm:spPr>
        <a:solidFill>
          <a:srgbClr val="8A683E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dirty="0">
              <a:solidFill>
                <a:srgbClr val="FFE687"/>
              </a:solidFill>
            </a:rPr>
            <a:t>Образование</a:t>
          </a:r>
          <a:r>
            <a:rPr lang="ru-RU" sz="2800" b="1" dirty="0"/>
            <a:t>               1</a:t>
          </a:r>
          <a:r>
            <a:rPr lang="en-US" sz="2800" b="1" dirty="0"/>
            <a:t>5</a:t>
          </a:r>
          <a:r>
            <a:rPr lang="ru-RU" sz="2800" b="1" dirty="0"/>
            <a:t> мер </a:t>
          </a:r>
        </a:p>
      </dgm:t>
    </dgm:pt>
    <dgm:pt modelId="{7298439F-578A-4B6A-8851-FECC4B6DDABB}" type="parTrans" cxnId="{98D5FFD7-99E0-496B-AE60-A53D06E626D9}">
      <dgm:prSet/>
      <dgm:spPr/>
      <dgm:t>
        <a:bodyPr/>
        <a:lstStyle/>
        <a:p>
          <a:endParaRPr lang="ru-RU"/>
        </a:p>
      </dgm:t>
    </dgm:pt>
    <dgm:pt modelId="{000A661D-66BF-42C1-BE4A-87C5C5CAAC13}" type="sibTrans" cxnId="{98D5FFD7-99E0-496B-AE60-A53D06E626D9}">
      <dgm:prSet/>
      <dgm:spPr/>
      <dgm:t>
        <a:bodyPr/>
        <a:lstStyle/>
        <a:p>
          <a:endParaRPr lang="ru-RU"/>
        </a:p>
      </dgm:t>
    </dgm:pt>
    <dgm:pt modelId="{56721DDB-FDFC-43B0-AB62-886EFB519BB8}">
      <dgm:prSet phldrT="[Текст]" custT="1"/>
      <dgm:spPr>
        <a:solidFill>
          <a:srgbClr val="644B2D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>
              <a:solidFill>
                <a:srgbClr val="FFE687"/>
              </a:solidFill>
            </a:rPr>
            <a:t>ЖКХ</a:t>
          </a:r>
          <a:r>
            <a:rPr lang="ru-RU" sz="2800" b="1"/>
            <a:t>                  3 </a:t>
          </a:r>
          <a:r>
            <a:rPr lang="ru-RU" sz="2800" b="1" dirty="0"/>
            <a:t>меры</a:t>
          </a:r>
        </a:p>
      </dgm:t>
    </dgm:pt>
    <dgm:pt modelId="{3D4531DA-D5FA-463E-8334-1B1FE239FB51}" type="parTrans" cxnId="{69EE8416-BC22-49A5-B67F-EE77C3804C19}">
      <dgm:prSet/>
      <dgm:spPr/>
      <dgm:t>
        <a:bodyPr/>
        <a:lstStyle/>
        <a:p>
          <a:endParaRPr lang="ru-RU"/>
        </a:p>
      </dgm:t>
    </dgm:pt>
    <dgm:pt modelId="{D8CCA3AA-C482-4B45-B5BB-0F0DDC3B5B3C}" type="sibTrans" cxnId="{69EE8416-BC22-49A5-B67F-EE77C3804C19}">
      <dgm:prSet/>
      <dgm:spPr/>
      <dgm:t>
        <a:bodyPr/>
        <a:lstStyle/>
        <a:p>
          <a:endParaRPr lang="ru-RU"/>
        </a:p>
      </dgm:t>
    </dgm:pt>
    <dgm:pt modelId="{D4081941-52CF-4EB4-B35B-B157B47F85C7}">
      <dgm:prSet phldrT="[Текст]" custT="1"/>
      <dgm:spPr>
        <a:solidFill>
          <a:srgbClr val="3D2E1B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dirty="0">
              <a:solidFill>
                <a:srgbClr val="FFE687"/>
              </a:solidFill>
            </a:rPr>
            <a:t>Иные меры</a:t>
          </a:r>
          <a:r>
            <a:rPr lang="ru-RU" sz="2800" b="1" dirty="0"/>
            <a:t/>
          </a:r>
          <a:br>
            <a:rPr lang="ru-RU" sz="2800" b="1" dirty="0"/>
          </a:br>
          <a:r>
            <a:rPr lang="ru-RU" sz="2800" b="1" dirty="0"/>
            <a:t>7 мер</a:t>
          </a:r>
        </a:p>
      </dgm:t>
    </dgm:pt>
    <dgm:pt modelId="{C6829308-BC68-4B76-9B88-59F16A2AE2AF}" type="sibTrans" cxnId="{57EAED62-2073-44B1-BC9C-BFC3F9C8B3B5}">
      <dgm:prSet/>
      <dgm:spPr/>
      <dgm:t>
        <a:bodyPr/>
        <a:lstStyle/>
        <a:p>
          <a:endParaRPr lang="ru-RU"/>
        </a:p>
      </dgm:t>
    </dgm:pt>
    <dgm:pt modelId="{9B13D8C5-7B8E-42A8-97A1-C5A672306ECA}" type="parTrans" cxnId="{57EAED62-2073-44B1-BC9C-BFC3F9C8B3B5}">
      <dgm:prSet/>
      <dgm:spPr/>
      <dgm:t>
        <a:bodyPr/>
        <a:lstStyle/>
        <a:p>
          <a:endParaRPr lang="ru-RU"/>
        </a:p>
      </dgm:t>
    </dgm:pt>
    <dgm:pt modelId="{E2E9BB95-4649-4756-8BB3-1E3ED1466B53}">
      <dgm:prSet phldrT="[Текст]" custT="1"/>
      <dgm:spPr>
        <a:solidFill>
          <a:srgbClr val="543F2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dirty="0">
              <a:solidFill>
                <a:srgbClr val="FFE687"/>
              </a:solidFill>
            </a:rPr>
            <a:t>Труд и занятость                  </a:t>
          </a:r>
          <a:r>
            <a:rPr lang="en-US" sz="2800" b="1" dirty="0"/>
            <a:t>3</a:t>
          </a:r>
          <a:r>
            <a:rPr lang="ru-RU" sz="2800" b="1" dirty="0"/>
            <a:t> меры</a:t>
          </a:r>
        </a:p>
      </dgm:t>
    </dgm:pt>
    <dgm:pt modelId="{F0998E6E-B059-4CFD-A9FA-B1F55EFB0395}" type="sibTrans" cxnId="{8F4A4174-9F39-478C-9A3C-754DAE69F083}">
      <dgm:prSet/>
      <dgm:spPr/>
      <dgm:t>
        <a:bodyPr/>
        <a:lstStyle/>
        <a:p>
          <a:endParaRPr lang="ru-RU"/>
        </a:p>
      </dgm:t>
    </dgm:pt>
    <dgm:pt modelId="{51639F43-941C-47D6-B5E8-8B09DAE581F5}" type="parTrans" cxnId="{8F4A4174-9F39-478C-9A3C-754DAE69F083}">
      <dgm:prSet/>
      <dgm:spPr/>
      <dgm:t>
        <a:bodyPr/>
        <a:lstStyle/>
        <a:p>
          <a:endParaRPr lang="ru-RU"/>
        </a:p>
      </dgm:t>
    </dgm:pt>
    <dgm:pt modelId="{15D30756-15F6-4504-9243-E7B1EF0CA7FC}">
      <dgm:prSet phldrT="[Текст]" custT="1"/>
      <dgm:spPr>
        <a:solidFill>
          <a:srgbClr val="B79061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dirty="0">
              <a:solidFill>
                <a:srgbClr val="FFE687"/>
              </a:solidFill>
            </a:rPr>
            <a:t>Бизнес</a:t>
          </a:r>
          <a:r>
            <a:rPr lang="ru-RU" sz="2800" b="1" dirty="0"/>
            <a:t>                  3 меры</a:t>
          </a:r>
        </a:p>
      </dgm:t>
    </dgm:pt>
    <dgm:pt modelId="{F92D747C-4973-4B58-8756-C36F4FD8A020}" type="sibTrans" cxnId="{9B64AA72-ACFB-4E07-9959-09AEBF8B380A}">
      <dgm:prSet/>
      <dgm:spPr/>
      <dgm:t>
        <a:bodyPr/>
        <a:lstStyle/>
        <a:p>
          <a:endParaRPr lang="ru-RU"/>
        </a:p>
      </dgm:t>
    </dgm:pt>
    <dgm:pt modelId="{D0FFBC5F-764B-4B92-9291-AB769CB29B19}" type="parTrans" cxnId="{9B64AA72-ACFB-4E07-9959-09AEBF8B380A}">
      <dgm:prSet/>
      <dgm:spPr/>
      <dgm:t>
        <a:bodyPr/>
        <a:lstStyle/>
        <a:p>
          <a:endParaRPr lang="ru-RU"/>
        </a:p>
      </dgm:t>
    </dgm:pt>
    <dgm:pt modelId="{0389525B-8266-4073-8F36-31B1EBB0C224}">
      <dgm:prSet phldrT="[Текст]" custT="1"/>
      <dgm:spPr>
        <a:solidFill>
          <a:srgbClr val="B79061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dirty="0">
              <a:solidFill>
                <a:srgbClr val="FFE687"/>
              </a:solidFill>
            </a:rPr>
            <a:t>Здравоохранение</a:t>
          </a:r>
          <a:r>
            <a:rPr lang="ru-RU" sz="2800" b="1" dirty="0"/>
            <a:t>                  </a:t>
          </a:r>
          <a:r>
            <a:rPr lang="en-US" sz="2800" b="1" dirty="0"/>
            <a:t>3</a:t>
          </a:r>
          <a:r>
            <a:rPr lang="ru-RU" sz="2800" b="1" dirty="0"/>
            <a:t> меры</a:t>
          </a:r>
        </a:p>
      </dgm:t>
    </dgm:pt>
    <dgm:pt modelId="{939F7C2A-41EC-4E68-9653-5AE1E1CAC9E2}" type="sibTrans" cxnId="{D195434F-72B8-4A73-8FB2-69D306DC1845}">
      <dgm:prSet/>
      <dgm:spPr/>
      <dgm:t>
        <a:bodyPr/>
        <a:lstStyle/>
        <a:p>
          <a:endParaRPr lang="ru-RU"/>
        </a:p>
      </dgm:t>
    </dgm:pt>
    <dgm:pt modelId="{57DCCA74-6BB2-4D12-9EAC-34489B663D71}" type="parTrans" cxnId="{D195434F-72B8-4A73-8FB2-69D306DC1845}">
      <dgm:prSet/>
      <dgm:spPr/>
      <dgm:t>
        <a:bodyPr/>
        <a:lstStyle/>
        <a:p>
          <a:endParaRPr lang="ru-RU"/>
        </a:p>
      </dgm:t>
    </dgm:pt>
    <dgm:pt modelId="{BE01A280-9284-4A29-9401-7F985E7E2393}">
      <dgm:prSet phldrT="[Текст]" custT="1"/>
      <dgm:spPr>
        <a:solidFill>
          <a:srgbClr val="8A683E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dirty="0">
              <a:solidFill>
                <a:srgbClr val="FFE687"/>
              </a:solidFill>
            </a:rPr>
            <a:t>Земля</a:t>
          </a:r>
          <a:r>
            <a:rPr lang="ru-RU" sz="2800" b="1" dirty="0"/>
            <a:t>                  2 меры</a:t>
          </a:r>
        </a:p>
      </dgm:t>
    </dgm:pt>
    <dgm:pt modelId="{FF3F0981-85ED-401E-A377-DE0848B03144}" type="parTrans" cxnId="{2D9E1305-22B6-416B-BA77-7079EE0E42C0}">
      <dgm:prSet/>
      <dgm:spPr/>
      <dgm:t>
        <a:bodyPr/>
        <a:lstStyle/>
        <a:p>
          <a:endParaRPr lang="ru-RU"/>
        </a:p>
      </dgm:t>
    </dgm:pt>
    <dgm:pt modelId="{B6EC4DE5-F506-4FE3-94CB-E90447F5F148}" type="sibTrans" cxnId="{2D9E1305-22B6-416B-BA77-7079EE0E42C0}">
      <dgm:prSet/>
      <dgm:spPr/>
      <dgm:t>
        <a:bodyPr/>
        <a:lstStyle/>
        <a:p>
          <a:endParaRPr lang="ru-RU"/>
        </a:p>
      </dgm:t>
    </dgm:pt>
    <dgm:pt modelId="{1B9FEBDC-85B7-4455-9BCC-904B691A9B90}" type="pres">
      <dgm:prSet presAssocID="{1EBF2562-FCD9-471E-AC5F-8DEEE44F8CE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56B267-C594-4588-ADA7-46DFD4D70D7A}" type="pres">
      <dgm:prSet presAssocID="{204779E6-E5DF-4FB8-A5AA-2D8E9D793092}" presName="node" presStyleLbl="node1" presStyleIdx="0" presStyleCnt="8" custScaleX="263387" custScaleY="127998" custLinFactNeighborX="-6690" custLinFactNeighborY="13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C92B3-E86C-4119-BE84-E7B83537D43B}" type="pres">
      <dgm:prSet presAssocID="{9DEFA7DD-08A5-41A4-A685-EBB6760A65B5}" presName="sibTrans" presStyleCnt="0"/>
      <dgm:spPr/>
    </dgm:pt>
    <dgm:pt modelId="{15DE4B21-E322-48DC-8392-9DF678954CC2}" type="pres">
      <dgm:prSet presAssocID="{47FEC7C8-F3D9-4FBB-BB78-FF1696E88089}" presName="node" presStyleLbl="node1" presStyleIdx="1" presStyleCnt="8" custScaleX="184687" custScaleY="123196" custLinFactNeighborX="8693" custLinFactNeighborY="11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1319F-7BCC-4612-974E-3B4CD4704B7F}" type="pres">
      <dgm:prSet presAssocID="{000A661D-66BF-42C1-BE4A-87C5C5CAAC13}" presName="sibTrans" presStyleCnt="0"/>
      <dgm:spPr/>
    </dgm:pt>
    <dgm:pt modelId="{19D37130-755A-489A-8615-0D951E37110B}" type="pres">
      <dgm:prSet presAssocID="{56721DDB-FDFC-43B0-AB62-886EFB519BB8}" presName="node" presStyleLbl="node1" presStyleIdx="2" presStyleCnt="8" custScaleX="111217" custScaleY="120589" custLinFactX="117367" custLinFactNeighborX="200000" custLinFactNeighborY="7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79229-3B2E-4E34-8614-9A39AC6D051E}" type="pres">
      <dgm:prSet presAssocID="{D8CCA3AA-C482-4B45-B5BB-0F0DDC3B5B3C}" presName="sibTrans" presStyleCnt="0"/>
      <dgm:spPr/>
    </dgm:pt>
    <dgm:pt modelId="{9E6AC054-523E-42BE-80C4-09E21FA2E9CC}" type="pres">
      <dgm:prSet presAssocID="{0389525B-8266-4073-8F36-31B1EBB0C224}" presName="node" presStyleLbl="node1" presStyleIdx="3" presStyleCnt="8" custScaleX="160396" custScaleY="119506" custLinFactNeighborX="29456" custLinFactNeighborY="6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20E23-9A24-4126-A398-FD29D4E1F99A}" type="pres">
      <dgm:prSet presAssocID="{939F7C2A-41EC-4E68-9653-5AE1E1CAC9E2}" presName="sibTrans" presStyleCnt="0"/>
      <dgm:spPr/>
    </dgm:pt>
    <dgm:pt modelId="{5B237CCE-916B-44BF-AD6F-74D0AA92BDCC}" type="pres">
      <dgm:prSet presAssocID="{15D30756-15F6-4504-9243-E7B1EF0CA7FC}" presName="node" presStyleLbl="node1" presStyleIdx="4" presStyleCnt="8" custScaleX="91561" custScaleY="114179" custLinFactX="-133612" custLinFactY="38922" custLinFactNeighborX="-2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76325-4A8E-40A0-A6B7-0838AABE6111}" type="pres">
      <dgm:prSet presAssocID="{F92D747C-4973-4B58-8756-C36F4FD8A020}" presName="sibTrans" presStyleCnt="0"/>
      <dgm:spPr/>
    </dgm:pt>
    <dgm:pt modelId="{DFD2A0DE-19A1-4DF6-90E0-B7DC7B805B1E}" type="pres">
      <dgm:prSet presAssocID="{E2E9BB95-4649-4756-8BB3-1E3ED1466B53}" presName="node" presStyleLbl="node1" presStyleIdx="5" presStyleCnt="8" custScaleX="180964" custScaleY="118919" custLinFactY="-29756" custLinFactNeighborX="1103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DC2284-E352-4A69-9388-98E2C5534C1F}" type="pres">
      <dgm:prSet presAssocID="{F0998E6E-B059-4CFD-A9FA-B1F55EFB0395}" presName="sibTrans" presStyleCnt="0"/>
      <dgm:spPr/>
    </dgm:pt>
    <dgm:pt modelId="{636DC552-7924-4A12-B594-F75B067DD9A4}" type="pres">
      <dgm:prSet presAssocID="{D4081941-52CF-4EB4-B35B-B157B47F85C7}" presName="node" presStyleLbl="node1" presStyleIdx="6" presStyleCnt="8" custScaleX="196831" custScaleY="111420" custLinFactNeighborX="94105" custLinFactNeighborY="3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C8D89-E168-47E8-B289-8D079F2257C5}" type="pres">
      <dgm:prSet presAssocID="{C6829308-BC68-4B76-9B88-59F16A2AE2AF}" presName="sibTrans" presStyleCnt="0"/>
      <dgm:spPr/>
    </dgm:pt>
    <dgm:pt modelId="{B0A3F91E-E06F-4A63-A61D-8BCB501E1EE2}" type="pres">
      <dgm:prSet presAssocID="{BE01A280-9284-4A29-9401-7F985E7E2393}" presName="node" presStyleLbl="node1" presStyleIdx="7" presStyleCnt="8" custScaleX="91561" custScaleY="114179" custLinFactX="-100000" custLinFactNeighborX="-149282" custLinFactNeighborY="2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9BE824-0648-4AB7-90E9-78BB4CC50707}" type="presOf" srcId="{D4081941-52CF-4EB4-B35B-B157B47F85C7}" destId="{636DC552-7924-4A12-B594-F75B067DD9A4}" srcOrd="0" destOrd="0" presId="urn:microsoft.com/office/officeart/2005/8/layout/default"/>
    <dgm:cxn modelId="{430F83D1-FF54-4B75-8DDA-56E247FDA5A2}" srcId="{1EBF2562-FCD9-471E-AC5F-8DEEE44F8CE8}" destId="{204779E6-E5DF-4FB8-A5AA-2D8E9D793092}" srcOrd="0" destOrd="0" parTransId="{D013C1D3-D777-4902-9AE0-43688DA48C63}" sibTransId="{9DEFA7DD-08A5-41A4-A685-EBB6760A65B5}"/>
    <dgm:cxn modelId="{D195434F-72B8-4A73-8FB2-69D306DC1845}" srcId="{1EBF2562-FCD9-471E-AC5F-8DEEE44F8CE8}" destId="{0389525B-8266-4073-8F36-31B1EBB0C224}" srcOrd="3" destOrd="0" parTransId="{57DCCA74-6BB2-4D12-9EAC-34489B663D71}" sibTransId="{939F7C2A-41EC-4E68-9653-5AE1E1CAC9E2}"/>
    <dgm:cxn modelId="{9B64AA72-ACFB-4E07-9959-09AEBF8B380A}" srcId="{1EBF2562-FCD9-471E-AC5F-8DEEE44F8CE8}" destId="{15D30756-15F6-4504-9243-E7B1EF0CA7FC}" srcOrd="4" destOrd="0" parTransId="{D0FFBC5F-764B-4B92-9291-AB769CB29B19}" sibTransId="{F92D747C-4973-4B58-8756-C36F4FD8A020}"/>
    <dgm:cxn modelId="{898603AD-A8E4-41CE-90E1-9BF59062E0F4}" type="presOf" srcId="{204779E6-E5DF-4FB8-A5AA-2D8E9D793092}" destId="{3356B267-C594-4588-ADA7-46DFD4D70D7A}" srcOrd="0" destOrd="0" presId="urn:microsoft.com/office/officeart/2005/8/layout/default"/>
    <dgm:cxn modelId="{11FD0F65-B62F-488E-9595-0B50D2AC21C4}" type="presOf" srcId="{BE01A280-9284-4A29-9401-7F985E7E2393}" destId="{B0A3F91E-E06F-4A63-A61D-8BCB501E1EE2}" srcOrd="0" destOrd="0" presId="urn:microsoft.com/office/officeart/2005/8/layout/default"/>
    <dgm:cxn modelId="{3078CFA8-08F0-4D37-8578-CB52404CD802}" type="presOf" srcId="{15D30756-15F6-4504-9243-E7B1EF0CA7FC}" destId="{5B237CCE-916B-44BF-AD6F-74D0AA92BDCC}" srcOrd="0" destOrd="0" presId="urn:microsoft.com/office/officeart/2005/8/layout/default"/>
    <dgm:cxn modelId="{DE9965A3-B2CD-414D-9B9B-DA8780EAC5C2}" type="presOf" srcId="{56721DDB-FDFC-43B0-AB62-886EFB519BB8}" destId="{19D37130-755A-489A-8615-0D951E37110B}" srcOrd="0" destOrd="0" presId="urn:microsoft.com/office/officeart/2005/8/layout/default"/>
    <dgm:cxn modelId="{8F4A4174-9F39-478C-9A3C-754DAE69F083}" srcId="{1EBF2562-FCD9-471E-AC5F-8DEEE44F8CE8}" destId="{E2E9BB95-4649-4756-8BB3-1E3ED1466B53}" srcOrd="5" destOrd="0" parTransId="{51639F43-941C-47D6-B5E8-8B09DAE581F5}" sibTransId="{F0998E6E-B059-4CFD-A9FA-B1F55EFB0395}"/>
    <dgm:cxn modelId="{5C228C8A-F9E5-4625-8E24-FD3C8F617090}" type="presOf" srcId="{0389525B-8266-4073-8F36-31B1EBB0C224}" destId="{9E6AC054-523E-42BE-80C4-09E21FA2E9CC}" srcOrd="0" destOrd="0" presId="urn:microsoft.com/office/officeart/2005/8/layout/default"/>
    <dgm:cxn modelId="{2D9E1305-22B6-416B-BA77-7079EE0E42C0}" srcId="{1EBF2562-FCD9-471E-AC5F-8DEEE44F8CE8}" destId="{BE01A280-9284-4A29-9401-7F985E7E2393}" srcOrd="7" destOrd="0" parTransId="{FF3F0981-85ED-401E-A377-DE0848B03144}" sibTransId="{B6EC4DE5-F506-4FE3-94CB-E90447F5F148}"/>
    <dgm:cxn modelId="{69EE8416-BC22-49A5-B67F-EE77C3804C19}" srcId="{1EBF2562-FCD9-471E-AC5F-8DEEE44F8CE8}" destId="{56721DDB-FDFC-43B0-AB62-886EFB519BB8}" srcOrd="2" destOrd="0" parTransId="{3D4531DA-D5FA-463E-8334-1B1FE239FB51}" sibTransId="{D8CCA3AA-C482-4B45-B5BB-0F0DDC3B5B3C}"/>
    <dgm:cxn modelId="{98755F1E-FD8C-42C3-86FE-35A04BD48604}" type="presOf" srcId="{47FEC7C8-F3D9-4FBB-BB78-FF1696E88089}" destId="{15DE4B21-E322-48DC-8392-9DF678954CC2}" srcOrd="0" destOrd="0" presId="urn:microsoft.com/office/officeart/2005/8/layout/default"/>
    <dgm:cxn modelId="{57EAED62-2073-44B1-BC9C-BFC3F9C8B3B5}" srcId="{1EBF2562-FCD9-471E-AC5F-8DEEE44F8CE8}" destId="{D4081941-52CF-4EB4-B35B-B157B47F85C7}" srcOrd="6" destOrd="0" parTransId="{9B13D8C5-7B8E-42A8-97A1-C5A672306ECA}" sibTransId="{C6829308-BC68-4B76-9B88-59F16A2AE2AF}"/>
    <dgm:cxn modelId="{98D5FFD7-99E0-496B-AE60-A53D06E626D9}" srcId="{1EBF2562-FCD9-471E-AC5F-8DEEE44F8CE8}" destId="{47FEC7C8-F3D9-4FBB-BB78-FF1696E88089}" srcOrd="1" destOrd="0" parTransId="{7298439F-578A-4B6A-8851-FECC4B6DDABB}" sibTransId="{000A661D-66BF-42C1-BE4A-87C5C5CAAC13}"/>
    <dgm:cxn modelId="{092EBC70-3315-4F53-BA82-371C4063AAED}" type="presOf" srcId="{1EBF2562-FCD9-471E-AC5F-8DEEE44F8CE8}" destId="{1B9FEBDC-85B7-4455-9BCC-904B691A9B90}" srcOrd="0" destOrd="0" presId="urn:microsoft.com/office/officeart/2005/8/layout/default"/>
    <dgm:cxn modelId="{88DE1DD5-F7DE-45E8-91F4-EDF7689876F0}" type="presOf" srcId="{E2E9BB95-4649-4756-8BB3-1E3ED1466B53}" destId="{DFD2A0DE-19A1-4DF6-90E0-B7DC7B805B1E}" srcOrd="0" destOrd="0" presId="urn:microsoft.com/office/officeart/2005/8/layout/default"/>
    <dgm:cxn modelId="{D3777B7E-E6ED-433C-B98E-1DB740245B64}" type="presParOf" srcId="{1B9FEBDC-85B7-4455-9BCC-904B691A9B90}" destId="{3356B267-C594-4588-ADA7-46DFD4D70D7A}" srcOrd="0" destOrd="0" presId="urn:microsoft.com/office/officeart/2005/8/layout/default"/>
    <dgm:cxn modelId="{F490E422-684E-4B4A-A712-66917EC12BA2}" type="presParOf" srcId="{1B9FEBDC-85B7-4455-9BCC-904B691A9B90}" destId="{F85C92B3-E86C-4119-BE84-E7B83537D43B}" srcOrd="1" destOrd="0" presId="urn:microsoft.com/office/officeart/2005/8/layout/default"/>
    <dgm:cxn modelId="{5CABD513-C5CF-4F17-BD83-F37B3A74FD2E}" type="presParOf" srcId="{1B9FEBDC-85B7-4455-9BCC-904B691A9B90}" destId="{15DE4B21-E322-48DC-8392-9DF678954CC2}" srcOrd="2" destOrd="0" presId="urn:microsoft.com/office/officeart/2005/8/layout/default"/>
    <dgm:cxn modelId="{C58A79BA-C9FF-4254-B308-DB2B54861013}" type="presParOf" srcId="{1B9FEBDC-85B7-4455-9BCC-904B691A9B90}" destId="{3561319F-7BCC-4612-974E-3B4CD4704B7F}" srcOrd="3" destOrd="0" presId="urn:microsoft.com/office/officeart/2005/8/layout/default"/>
    <dgm:cxn modelId="{0E432F1C-A28D-4BA0-8E60-144A12E8542B}" type="presParOf" srcId="{1B9FEBDC-85B7-4455-9BCC-904B691A9B90}" destId="{19D37130-755A-489A-8615-0D951E37110B}" srcOrd="4" destOrd="0" presId="urn:microsoft.com/office/officeart/2005/8/layout/default"/>
    <dgm:cxn modelId="{92AD57EF-3BC0-447B-A826-18EFB250A555}" type="presParOf" srcId="{1B9FEBDC-85B7-4455-9BCC-904B691A9B90}" destId="{B5A79229-3B2E-4E34-8614-9A39AC6D051E}" srcOrd="5" destOrd="0" presId="urn:microsoft.com/office/officeart/2005/8/layout/default"/>
    <dgm:cxn modelId="{4A25F6D6-8847-4A3B-86B5-F5CFE5F3E6AB}" type="presParOf" srcId="{1B9FEBDC-85B7-4455-9BCC-904B691A9B90}" destId="{9E6AC054-523E-42BE-80C4-09E21FA2E9CC}" srcOrd="6" destOrd="0" presId="urn:microsoft.com/office/officeart/2005/8/layout/default"/>
    <dgm:cxn modelId="{6EC8C34E-9E9C-4569-8955-E05D36600DA3}" type="presParOf" srcId="{1B9FEBDC-85B7-4455-9BCC-904B691A9B90}" destId="{36D20E23-9A24-4126-A398-FD29D4E1F99A}" srcOrd="7" destOrd="0" presId="urn:microsoft.com/office/officeart/2005/8/layout/default"/>
    <dgm:cxn modelId="{58B37BDA-2D97-48E5-84E0-11D5B41FD514}" type="presParOf" srcId="{1B9FEBDC-85B7-4455-9BCC-904B691A9B90}" destId="{5B237CCE-916B-44BF-AD6F-74D0AA92BDCC}" srcOrd="8" destOrd="0" presId="urn:microsoft.com/office/officeart/2005/8/layout/default"/>
    <dgm:cxn modelId="{2C25C79C-CA65-4E7C-9E08-EAE0F02ED622}" type="presParOf" srcId="{1B9FEBDC-85B7-4455-9BCC-904B691A9B90}" destId="{03676325-4A8E-40A0-A6B7-0838AABE6111}" srcOrd="9" destOrd="0" presId="urn:microsoft.com/office/officeart/2005/8/layout/default"/>
    <dgm:cxn modelId="{119C3682-543C-4E0F-AAC1-A531AC87C2E9}" type="presParOf" srcId="{1B9FEBDC-85B7-4455-9BCC-904B691A9B90}" destId="{DFD2A0DE-19A1-4DF6-90E0-B7DC7B805B1E}" srcOrd="10" destOrd="0" presId="urn:microsoft.com/office/officeart/2005/8/layout/default"/>
    <dgm:cxn modelId="{A3B3E675-7152-4D98-AB67-855221902CD8}" type="presParOf" srcId="{1B9FEBDC-85B7-4455-9BCC-904B691A9B90}" destId="{5CDC2284-E352-4A69-9388-98E2C5534C1F}" srcOrd="11" destOrd="0" presId="urn:microsoft.com/office/officeart/2005/8/layout/default"/>
    <dgm:cxn modelId="{908298C0-2296-4529-8901-0E9FE44AF4F9}" type="presParOf" srcId="{1B9FEBDC-85B7-4455-9BCC-904B691A9B90}" destId="{636DC552-7924-4A12-B594-F75B067DD9A4}" srcOrd="12" destOrd="0" presId="urn:microsoft.com/office/officeart/2005/8/layout/default"/>
    <dgm:cxn modelId="{C7B00DE3-176E-4A94-8211-7B7E8947227C}" type="presParOf" srcId="{1B9FEBDC-85B7-4455-9BCC-904B691A9B90}" destId="{C5CC8D89-E168-47E8-B289-8D079F2257C5}" srcOrd="13" destOrd="0" presId="urn:microsoft.com/office/officeart/2005/8/layout/default"/>
    <dgm:cxn modelId="{D65BA553-5012-4340-9211-294A914AEB8D}" type="presParOf" srcId="{1B9FEBDC-85B7-4455-9BCC-904B691A9B90}" destId="{B0A3F91E-E06F-4A63-A61D-8BCB501E1EE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0DDCF5-DB7C-461B-A338-2CFC99DE5C14}" type="doc">
      <dgm:prSet loTypeId="urn:microsoft.com/office/officeart/2005/8/layout/hList7" loCatId="list" qsTypeId="urn:microsoft.com/office/officeart/2005/8/quickstyle/simple1" qsCatId="simple" csTypeId="urn:microsoft.com/office/officeart/2005/8/colors/accent4_2" csCatId="accent4" phldr="1"/>
      <dgm:spPr/>
    </dgm:pt>
    <dgm:pt modelId="{9393FB07-4BA5-4BA6-8CD8-1C0BC6B7A6DB}">
      <dgm:prSet phldrT="[Текст]" custT="1"/>
      <dgm:spPr/>
      <dgm:t>
        <a:bodyPr/>
        <a:lstStyle/>
        <a:p>
          <a:r>
            <a:rPr lang="ru-RU" sz="3200" b="1" kern="1200" dirty="0">
              <a:solidFill>
                <a:srgbClr val="373C15"/>
              </a:solidFill>
              <a:latin typeface="+mn-lt"/>
              <a:ea typeface="+mn-ea"/>
              <a:cs typeface="+mn-cs"/>
            </a:rPr>
            <a:t>Призыв (поступление) на военную службу</a:t>
          </a:r>
        </a:p>
      </dgm:t>
    </dgm:pt>
    <dgm:pt modelId="{FEE2AA89-F8C9-41EE-BEEA-60FF1A129F00}" type="parTrans" cxnId="{9D11AD65-8078-450E-950B-91169DB82259}">
      <dgm:prSet/>
      <dgm:spPr/>
      <dgm:t>
        <a:bodyPr/>
        <a:lstStyle/>
        <a:p>
          <a:endParaRPr lang="ru-RU"/>
        </a:p>
      </dgm:t>
    </dgm:pt>
    <dgm:pt modelId="{1A5A7C86-055D-4262-AA50-7DD40F33DA0F}" type="sibTrans" cxnId="{9D11AD65-8078-450E-950B-91169DB82259}">
      <dgm:prSet/>
      <dgm:spPr/>
      <dgm:t>
        <a:bodyPr/>
        <a:lstStyle/>
        <a:p>
          <a:endParaRPr lang="ru-RU"/>
        </a:p>
      </dgm:t>
    </dgm:pt>
    <dgm:pt modelId="{C1A39D07-9A11-4C2D-B52D-D9611E110A56}">
      <dgm:prSet phldrT="[Текст]" custT="1"/>
      <dgm:spPr/>
      <dgm:t>
        <a:bodyPr/>
        <a:lstStyle/>
        <a:p>
          <a:r>
            <a:rPr lang="ru-RU" sz="3200" b="1" kern="1200" dirty="0">
              <a:solidFill>
                <a:srgbClr val="373C15"/>
              </a:solidFill>
              <a:latin typeface="+mn-lt"/>
              <a:ea typeface="+mn-ea"/>
              <a:cs typeface="+mn-cs"/>
            </a:rPr>
            <a:t>Прохождение военной службы</a:t>
          </a:r>
        </a:p>
      </dgm:t>
    </dgm:pt>
    <dgm:pt modelId="{8F39DB4C-3A10-46AF-9FAE-B65ABCC94E60}" type="parTrans" cxnId="{0A30106B-03B5-42EB-A1AE-A1B6A0123F31}">
      <dgm:prSet/>
      <dgm:spPr/>
      <dgm:t>
        <a:bodyPr/>
        <a:lstStyle/>
        <a:p>
          <a:endParaRPr lang="ru-RU"/>
        </a:p>
      </dgm:t>
    </dgm:pt>
    <dgm:pt modelId="{3941AA5E-6996-4D08-9235-B8098CD9DE26}" type="sibTrans" cxnId="{0A30106B-03B5-42EB-A1AE-A1B6A0123F31}">
      <dgm:prSet/>
      <dgm:spPr/>
      <dgm:t>
        <a:bodyPr/>
        <a:lstStyle/>
        <a:p>
          <a:endParaRPr lang="ru-RU"/>
        </a:p>
      </dgm:t>
    </dgm:pt>
    <dgm:pt modelId="{C3DEDB2F-39DB-4F7F-B587-49B6CCB8E917}">
      <dgm:prSet phldrT="[Текст]" custT="1"/>
      <dgm:spPr/>
      <dgm:t>
        <a:bodyPr/>
        <a:lstStyle/>
        <a:p>
          <a:pPr>
            <a:spcAft>
              <a:spcPct val="35000"/>
            </a:spcAft>
          </a:pPr>
          <a:endParaRPr lang="ru-RU" sz="2800" b="1" kern="1200" dirty="0">
            <a:solidFill>
              <a:srgbClr val="373C15"/>
            </a:solidFill>
            <a:latin typeface="+mn-lt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ru-RU" sz="2800" b="1" kern="1200" dirty="0">
              <a:solidFill>
                <a:srgbClr val="373C15"/>
              </a:solidFill>
              <a:latin typeface="+mn-lt"/>
              <a:ea typeface="+mn-ea"/>
              <a:cs typeface="+mn-cs"/>
            </a:rPr>
            <a:t>Увольнение                     с военной службы</a:t>
          </a:r>
        </a:p>
        <a:p>
          <a:pPr>
            <a:spcAft>
              <a:spcPts val="0"/>
            </a:spcAft>
          </a:pPr>
          <a:r>
            <a:rPr lang="ru-RU" sz="2000" b="1" kern="1200" dirty="0">
              <a:solidFill>
                <a:srgbClr val="373C15"/>
              </a:solidFill>
              <a:latin typeface="+mn-lt"/>
              <a:ea typeface="+mn-ea"/>
              <a:cs typeface="+mn-cs"/>
            </a:rPr>
            <a:t>или </a:t>
          </a:r>
        </a:p>
        <a:p>
          <a:r>
            <a:rPr lang="ru-RU" sz="2000" b="1" kern="1200" dirty="0" smtClean="0">
              <a:solidFill>
                <a:srgbClr val="373C15"/>
              </a:solidFill>
              <a:latin typeface="+mn-lt"/>
              <a:ea typeface="+mn-ea"/>
              <a:cs typeface="+mn-cs"/>
            </a:rPr>
            <a:t>потеря </a:t>
          </a:r>
        </a:p>
        <a:p>
          <a:r>
            <a:rPr lang="ru-RU" sz="2000" b="1" kern="1200" dirty="0" smtClean="0">
              <a:solidFill>
                <a:srgbClr val="373C15"/>
              </a:solidFill>
              <a:latin typeface="+mn-lt"/>
              <a:ea typeface="+mn-ea"/>
              <a:cs typeface="+mn-cs"/>
            </a:rPr>
            <a:t>кормильца</a:t>
          </a:r>
        </a:p>
      </dgm:t>
    </dgm:pt>
    <dgm:pt modelId="{7FA1D582-E701-4AC9-9570-5C86A49047CE}" type="parTrans" cxnId="{CD248D8F-A38D-4840-A29F-D285E0B63D50}">
      <dgm:prSet/>
      <dgm:spPr/>
      <dgm:t>
        <a:bodyPr/>
        <a:lstStyle/>
        <a:p>
          <a:endParaRPr lang="ru-RU"/>
        </a:p>
      </dgm:t>
    </dgm:pt>
    <dgm:pt modelId="{3F14F839-6857-4F14-ABDD-4A3D3414243B}" type="sibTrans" cxnId="{CD248D8F-A38D-4840-A29F-D285E0B63D50}">
      <dgm:prSet/>
      <dgm:spPr/>
      <dgm:t>
        <a:bodyPr/>
        <a:lstStyle/>
        <a:p>
          <a:endParaRPr lang="ru-RU"/>
        </a:p>
      </dgm:t>
    </dgm:pt>
    <dgm:pt modelId="{2C144E3D-5B09-4B26-81FB-B8383B84C609}" type="pres">
      <dgm:prSet presAssocID="{3A0DDCF5-DB7C-461B-A338-2CFC99DE5C14}" presName="Name0" presStyleCnt="0">
        <dgm:presLayoutVars>
          <dgm:dir/>
          <dgm:resizeHandles val="exact"/>
        </dgm:presLayoutVars>
      </dgm:prSet>
      <dgm:spPr/>
    </dgm:pt>
    <dgm:pt modelId="{F7F1BAEF-F2AA-4DD3-9BCD-E4F99A10325F}" type="pres">
      <dgm:prSet presAssocID="{3A0DDCF5-DB7C-461B-A338-2CFC99DE5C14}" presName="fgShape" presStyleLbl="fgShp" presStyleIdx="0" presStyleCnt="1" custLinFactNeighborX="150" custLinFactNeighborY="14062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prstGeom prst="rightArrow">
          <a:avLst/>
        </a:prstGeom>
      </dgm:spPr>
    </dgm:pt>
    <dgm:pt modelId="{305B8485-E3B9-496A-9F37-E59AC1834CC8}" type="pres">
      <dgm:prSet presAssocID="{3A0DDCF5-DB7C-461B-A338-2CFC99DE5C14}" presName="linComp" presStyleCnt="0"/>
      <dgm:spPr/>
    </dgm:pt>
    <dgm:pt modelId="{2747E042-1B41-4C6C-819D-3890420E69A7}" type="pres">
      <dgm:prSet presAssocID="{9393FB07-4BA5-4BA6-8CD8-1C0BC6B7A6DB}" presName="compNode" presStyleCnt="0"/>
      <dgm:spPr/>
    </dgm:pt>
    <dgm:pt modelId="{C95E0B06-81FC-4EAC-84E1-94F5F49119B0}" type="pres">
      <dgm:prSet presAssocID="{9393FB07-4BA5-4BA6-8CD8-1C0BC6B7A6DB}" presName="bkgdShape" presStyleLbl="node1" presStyleIdx="0" presStyleCnt="3"/>
      <dgm:spPr/>
      <dgm:t>
        <a:bodyPr/>
        <a:lstStyle/>
        <a:p>
          <a:endParaRPr lang="ru-RU"/>
        </a:p>
      </dgm:t>
    </dgm:pt>
    <dgm:pt modelId="{2CAE2C90-17A1-42B0-BAC2-44EE78554588}" type="pres">
      <dgm:prSet presAssocID="{9393FB07-4BA5-4BA6-8CD8-1C0BC6B7A6D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3A983-90CD-4399-9152-B293E31E9CA4}" type="pres">
      <dgm:prSet presAssocID="{9393FB07-4BA5-4BA6-8CD8-1C0BC6B7A6DB}" presName="invisiNode" presStyleLbl="node1" presStyleIdx="0" presStyleCnt="3"/>
      <dgm:spPr/>
    </dgm:pt>
    <dgm:pt modelId="{ED4994E2-3F79-4043-9F5F-C0A0CDCBAC51}" type="pres">
      <dgm:prSet presAssocID="{9393FB07-4BA5-4BA6-8CD8-1C0BC6B7A6DB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</dgm:pt>
    <dgm:pt modelId="{833A4803-A455-4FD9-88AF-A19DFE0CDC72}" type="pres">
      <dgm:prSet presAssocID="{1A5A7C86-055D-4262-AA50-7DD40F33DA0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C4AC881-AD9C-4F67-867B-AE277A9D5A40}" type="pres">
      <dgm:prSet presAssocID="{C1A39D07-9A11-4C2D-B52D-D9611E110A56}" presName="compNode" presStyleCnt="0"/>
      <dgm:spPr/>
    </dgm:pt>
    <dgm:pt modelId="{5ED25430-3A16-44D8-8412-90236609247A}" type="pres">
      <dgm:prSet presAssocID="{C1A39D07-9A11-4C2D-B52D-D9611E110A56}" presName="bkgdShape" presStyleLbl="node1" presStyleIdx="1" presStyleCnt="3"/>
      <dgm:spPr/>
      <dgm:t>
        <a:bodyPr/>
        <a:lstStyle/>
        <a:p>
          <a:endParaRPr lang="ru-RU"/>
        </a:p>
      </dgm:t>
    </dgm:pt>
    <dgm:pt modelId="{600343A3-A601-476C-86D8-EEB7B32E78F8}" type="pres">
      <dgm:prSet presAssocID="{C1A39D07-9A11-4C2D-B52D-D9611E110A5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1A5547-BC30-46AC-83A9-B601D8121B2D}" type="pres">
      <dgm:prSet presAssocID="{C1A39D07-9A11-4C2D-B52D-D9611E110A56}" presName="invisiNode" presStyleLbl="node1" presStyleIdx="1" presStyleCnt="3"/>
      <dgm:spPr/>
    </dgm:pt>
    <dgm:pt modelId="{F58FF752-5F06-4C32-9AE2-DC2224DD0AEB}" type="pres">
      <dgm:prSet presAssocID="{C1A39D07-9A11-4C2D-B52D-D9611E110A56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</dgm:pt>
    <dgm:pt modelId="{18578F53-E5CF-4237-B979-2AAEC808BD2B}" type="pres">
      <dgm:prSet presAssocID="{3941AA5E-6996-4D08-9235-B8098CD9DE2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4D7BA0D-F578-4866-803B-597965F0F0A0}" type="pres">
      <dgm:prSet presAssocID="{C3DEDB2F-39DB-4F7F-B587-49B6CCB8E917}" presName="compNode" presStyleCnt="0"/>
      <dgm:spPr/>
    </dgm:pt>
    <dgm:pt modelId="{E9A651A7-0198-4229-B1D6-1E34B34A7AD8}" type="pres">
      <dgm:prSet presAssocID="{C3DEDB2F-39DB-4F7F-B587-49B6CCB8E917}" presName="bkgdShape" presStyleLbl="node1" presStyleIdx="2" presStyleCnt="3"/>
      <dgm:spPr/>
      <dgm:t>
        <a:bodyPr/>
        <a:lstStyle/>
        <a:p>
          <a:endParaRPr lang="ru-RU"/>
        </a:p>
      </dgm:t>
    </dgm:pt>
    <dgm:pt modelId="{C9AEAEBF-EE1E-4035-948C-08EE25602476}" type="pres">
      <dgm:prSet presAssocID="{C3DEDB2F-39DB-4F7F-B587-49B6CCB8E91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053DA-615C-41A3-922C-C4FB26224832}" type="pres">
      <dgm:prSet presAssocID="{C3DEDB2F-39DB-4F7F-B587-49B6CCB8E917}" presName="invisiNode" presStyleLbl="node1" presStyleIdx="2" presStyleCnt="3"/>
      <dgm:spPr/>
    </dgm:pt>
    <dgm:pt modelId="{B315619E-499F-46ED-B406-3B07C623D134}" type="pres">
      <dgm:prSet presAssocID="{C3DEDB2F-39DB-4F7F-B587-49B6CCB8E917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</dgm:pt>
  </dgm:ptLst>
  <dgm:cxnLst>
    <dgm:cxn modelId="{E044BB85-5EAA-4701-95AB-45CA5AC0E09B}" type="presOf" srcId="{3A0DDCF5-DB7C-461B-A338-2CFC99DE5C14}" destId="{2C144E3D-5B09-4B26-81FB-B8383B84C609}" srcOrd="0" destOrd="0" presId="urn:microsoft.com/office/officeart/2005/8/layout/hList7"/>
    <dgm:cxn modelId="{3E835166-44BC-4007-98BB-CF43BA3A3AD5}" type="presOf" srcId="{1A5A7C86-055D-4262-AA50-7DD40F33DA0F}" destId="{833A4803-A455-4FD9-88AF-A19DFE0CDC72}" srcOrd="0" destOrd="0" presId="urn:microsoft.com/office/officeart/2005/8/layout/hList7"/>
    <dgm:cxn modelId="{BFC8C8C1-0DAF-498D-907D-59C2EC21BDD7}" type="presOf" srcId="{C3DEDB2F-39DB-4F7F-B587-49B6CCB8E917}" destId="{E9A651A7-0198-4229-B1D6-1E34B34A7AD8}" srcOrd="0" destOrd="0" presId="urn:microsoft.com/office/officeart/2005/8/layout/hList7"/>
    <dgm:cxn modelId="{0A30106B-03B5-42EB-A1AE-A1B6A0123F31}" srcId="{3A0DDCF5-DB7C-461B-A338-2CFC99DE5C14}" destId="{C1A39D07-9A11-4C2D-B52D-D9611E110A56}" srcOrd="1" destOrd="0" parTransId="{8F39DB4C-3A10-46AF-9FAE-B65ABCC94E60}" sibTransId="{3941AA5E-6996-4D08-9235-B8098CD9DE26}"/>
    <dgm:cxn modelId="{CBECF950-F516-4573-979A-71055C45BFFE}" type="presOf" srcId="{9393FB07-4BA5-4BA6-8CD8-1C0BC6B7A6DB}" destId="{2CAE2C90-17A1-42B0-BAC2-44EE78554588}" srcOrd="1" destOrd="0" presId="urn:microsoft.com/office/officeart/2005/8/layout/hList7"/>
    <dgm:cxn modelId="{46CBD924-440C-4E1B-8373-41475715ACB8}" type="presOf" srcId="{3941AA5E-6996-4D08-9235-B8098CD9DE26}" destId="{18578F53-E5CF-4237-B979-2AAEC808BD2B}" srcOrd="0" destOrd="0" presId="urn:microsoft.com/office/officeart/2005/8/layout/hList7"/>
    <dgm:cxn modelId="{5131BEAD-17F7-4BD0-9DB1-1D194DE9C1F7}" type="presOf" srcId="{C1A39D07-9A11-4C2D-B52D-D9611E110A56}" destId="{600343A3-A601-476C-86D8-EEB7B32E78F8}" srcOrd="1" destOrd="0" presId="urn:microsoft.com/office/officeart/2005/8/layout/hList7"/>
    <dgm:cxn modelId="{9D11AD65-8078-450E-950B-91169DB82259}" srcId="{3A0DDCF5-DB7C-461B-A338-2CFC99DE5C14}" destId="{9393FB07-4BA5-4BA6-8CD8-1C0BC6B7A6DB}" srcOrd="0" destOrd="0" parTransId="{FEE2AA89-F8C9-41EE-BEEA-60FF1A129F00}" sibTransId="{1A5A7C86-055D-4262-AA50-7DD40F33DA0F}"/>
    <dgm:cxn modelId="{090392D3-14CF-4436-B756-12A95192E33E}" type="presOf" srcId="{C3DEDB2F-39DB-4F7F-B587-49B6CCB8E917}" destId="{C9AEAEBF-EE1E-4035-948C-08EE25602476}" srcOrd="1" destOrd="0" presId="urn:microsoft.com/office/officeart/2005/8/layout/hList7"/>
    <dgm:cxn modelId="{356F8A4E-0BD3-4E4D-883A-4CBE32DBE3D9}" type="presOf" srcId="{9393FB07-4BA5-4BA6-8CD8-1C0BC6B7A6DB}" destId="{C95E0B06-81FC-4EAC-84E1-94F5F49119B0}" srcOrd="0" destOrd="0" presId="urn:microsoft.com/office/officeart/2005/8/layout/hList7"/>
    <dgm:cxn modelId="{12EFDD0D-F019-4263-866E-3294B526FD41}" type="presOf" srcId="{C1A39D07-9A11-4C2D-B52D-D9611E110A56}" destId="{5ED25430-3A16-44D8-8412-90236609247A}" srcOrd="0" destOrd="0" presId="urn:microsoft.com/office/officeart/2005/8/layout/hList7"/>
    <dgm:cxn modelId="{CD248D8F-A38D-4840-A29F-D285E0B63D50}" srcId="{3A0DDCF5-DB7C-461B-A338-2CFC99DE5C14}" destId="{C3DEDB2F-39DB-4F7F-B587-49B6CCB8E917}" srcOrd="2" destOrd="0" parTransId="{7FA1D582-E701-4AC9-9570-5C86A49047CE}" sibTransId="{3F14F839-6857-4F14-ABDD-4A3D3414243B}"/>
    <dgm:cxn modelId="{081EF017-3042-425E-91DD-C45EE344A6F7}" type="presParOf" srcId="{2C144E3D-5B09-4B26-81FB-B8383B84C609}" destId="{F7F1BAEF-F2AA-4DD3-9BCD-E4F99A10325F}" srcOrd="0" destOrd="0" presId="urn:microsoft.com/office/officeart/2005/8/layout/hList7"/>
    <dgm:cxn modelId="{8FAF0A6E-DCFB-4FE0-AD5D-2B4A53EE9D59}" type="presParOf" srcId="{2C144E3D-5B09-4B26-81FB-B8383B84C609}" destId="{305B8485-E3B9-496A-9F37-E59AC1834CC8}" srcOrd="1" destOrd="0" presId="urn:microsoft.com/office/officeart/2005/8/layout/hList7"/>
    <dgm:cxn modelId="{1539E7DF-FCFD-4BDA-9B20-805D2E36AD36}" type="presParOf" srcId="{305B8485-E3B9-496A-9F37-E59AC1834CC8}" destId="{2747E042-1B41-4C6C-819D-3890420E69A7}" srcOrd="0" destOrd="0" presId="urn:microsoft.com/office/officeart/2005/8/layout/hList7"/>
    <dgm:cxn modelId="{1DA4725C-7BC8-4D5D-B69E-580D5CA93E56}" type="presParOf" srcId="{2747E042-1B41-4C6C-819D-3890420E69A7}" destId="{C95E0B06-81FC-4EAC-84E1-94F5F49119B0}" srcOrd="0" destOrd="0" presId="urn:microsoft.com/office/officeart/2005/8/layout/hList7"/>
    <dgm:cxn modelId="{D3DA122F-DE0C-4CD8-A210-AE9E455ECD3E}" type="presParOf" srcId="{2747E042-1B41-4C6C-819D-3890420E69A7}" destId="{2CAE2C90-17A1-42B0-BAC2-44EE78554588}" srcOrd="1" destOrd="0" presId="urn:microsoft.com/office/officeart/2005/8/layout/hList7"/>
    <dgm:cxn modelId="{F990C05F-CB1C-4F53-ADBE-B7A504389F0B}" type="presParOf" srcId="{2747E042-1B41-4C6C-819D-3890420E69A7}" destId="{21E3A983-90CD-4399-9152-B293E31E9CA4}" srcOrd="2" destOrd="0" presId="urn:microsoft.com/office/officeart/2005/8/layout/hList7"/>
    <dgm:cxn modelId="{1927BC7F-AE9B-4C72-9381-8FA2431A74EE}" type="presParOf" srcId="{2747E042-1B41-4C6C-819D-3890420E69A7}" destId="{ED4994E2-3F79-4043-9F5F-C0A0CDCBAC51}" srcOrd="3" destOrd="0" presId="urn:microsoft.com/office/officeart/2005/8/layout/hList7"/>
    <dgm:cxn modelId="{BA85A135-4E93-4711-B1A3-B10F8D497318}" type="presParOf" srcId="{305B8485-E3B9-496A-9F37-E59AC1834CC8}" destId="{833A4803-A455-4FD9-88AF-A19DFE0CDC72}" srcOrd="1" destOrd="0" presId="urn:microsoft.com/office/officeart/2005/8/layout/hList7"/>
    <dgm:cxn modelId="{12607A5D-7545-419E-8710-A40CB18A9CA7}" type="presParOf" srcId="{305B8485-E3B9-496A-9F37-E59AC1834CC8}" destId="{7C4AC881-AD9C-4F67-867B-AE277A9D5A40}" srcOrd="2" destOrd="0" presId="urn:microsoft.com/office/officeart/2005/8/layout/hList7"/>
    <dgm:cxn modelId="{68FE4BF8-D721-446D-9873-89728E615AC7}" type="presParOf" srcId="{7C4AC881-AD9C-4F67-867B-AE277A9D5A40}" destId="{5ED25430-3A16-44D8-8412-90236609247A}" srcOrd="0" destOrd="0" presId="urn:microsoft.com/office/officeart/2005/8/layout/hList7"/>
    <dgm:cxn modelId="{26C87261-7107-472F-B956-94A2A5439DD6}" type="presParOf" srcId="{7C4AC881-AD9C-4F67-867B-AE277A9D5A40}" destId="{600343A3-A601-476C-86D8-EEB7B32E78F8}" srcOrd="1" destOrd="0" presId="urn:microsoft.com/office/officeart/2005/8/layout/hList7"/>
    <dgm:cxn modelId="{06F6CB45-154D-4DE8-9A1C-17727D575334}" type="presParOf" srcId="{7C4AC881-AD9C-4F67-867B-AE277A9D5A40}" destId="{921A5547-BC30-46AC-83A9-B601D8121B2D}" srcOrd="2" destOrd="0" presId="urn:microsoft.com/office/officeart/2005/8/layout/hList7"/>
    <dgm:cxn modelId="{A92AA881-1296-43AC-A7CB-4C0DE04B1032}" type="presParOf" srcId="{7C4AC881-AD9C-4F67-867B-AE277A9D5A40}" destId="{F58FF752-5F06-4C32-9AE2-DC2224DD0AEB}" srcOrd="3" destOrd="0" presId="urn:microsoft.com/office/officeart/2005/8/layout/hList7"/>
    <dgm:cxn modelId="{EB771C2C-BB80-4E3C-A767-40555AD5B31B}" type="presParOf" srcId="{305B8485-E3B9-496A-9F37-E59AC1834CC8}" destId="{18578F53-E5CF-4237-B979-2AAEC808BD2B}" srcOrd="3" destOrd="0" presId="urn:microsoft.com/office/officeart/2005/8/layout/hList7"/>
    <dgm:cxn modelId="{67B2B55C-658E-4F7A-88A6-0E074E677357}" type="presParOf" srcId="{305B8485-E3B9-496A-9F37-E59AC1834CC8}" destId="{64D7BA0D-F578-4866-803B-597965F0F0A0}" srcOrd="4" destOrd="0" presId="urn:microsoft.com/office/officeart/2005/8/layout/hList7"/>
    <dgm:cxn modelId="{3C147DF3-2D88-4CAC-A7F7-FB34D3701B0F}" type="presParOf" srcId="{64D7BA0D-F578-4866-803B-597965F0F0A0}" destId="{E9A651A7-0198-4229-B1D6-1E34B34A7AD8}" srcOrd="0" destOrd="0" presId="urn:microsoft.com/office/officeart/2005/8/layout/hList7"/>
    <dgm:cxn modelId="{A505F555-43F4-46A7-A224-60FD57488531}" type="presParOf" srcId="{64D7BA0D-F578-4866-803B-597965F0F0A0}" destId="{C9AEAEBF-EE1E-4035-948C-08EE25602476}" srcOrd="1" destOrd="0" presId="urn:microsoft.com/office/officeart/2005/8/layout/hList7"/>
    <dgm:cxn modelId="{5E712FA1-4BB6-454F-B345-078E2C6EE9F8}" type="presParOf" srcId="{64D7BA0D-F578-4866-803B-597965F0F0A0}" destId="{19F053DA-615C-41A3-922C-C4FB26224832}" srcOrd="2" destOrd="0" presId="urn:microsoft.com/office/officeart/2005/8/layout/hList7"/>
    <dgm:cxn modelId="{3261C419-65AB-42BE-974F-5CD7595C2254}" type="presParOf" srcId="{64D7BA0D-F578-4866-803B-597965F0F0A0}" destId="{B315619E-499F-46ED-B406-3B07C623D13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DD1FBB-C933-D249-A5B3-E9255AF13EE9}" type="doc">
      <dgm:prSet loTypeId="urn:microsoft.com/office/officeart/2009/3/layout/StepUpProcess" loCatId="" qsTypeId="urn:microsoft.com/office/officeart/2005/8/quickstyle/3d4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614D6C0-20CE-3345-BA3C-806288AECA79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2400" b="1" dirty="0">
              <a:solidFill>
                <a:schemeClr val="tx1"/>
              </a:solidFill>
            </a:rPr>
            <a:t>ДЕТСКИЙ САД</a:t>
          </a:r>
        </a:p>
        <a:p>
          <a:pPr algn="l">
            <a:spcAft>
              <a:spcPts val="0"/>
            </a:spcAft>
          </a:pPr>
          <a:r>
            <a:rPr lang="ru-RU" sz="2400" b="1" dirty="0">
              <a:solidFill>
                <a:schemeClr val="tx1"/>
              </a:solidFill>
            </a:rPr>
            <a:t>от 0 до 7 лет</a:t>
          </a:r>
        </a:p>
      </dgm:t>
    </dgm:pt>
    <dgm:pt modelId="{31E1B7A5-337D-3849-AFAA-22A78CD8F2B3}" type="parTrans" cxnId="{E48114FA-A35A-884F-978A-56A220001988}">
      <dgm:prSet/>
      <dgm:spPr/>
      <dgm:t>
        <a:bodyPr/>
        <a:lstStyle/>
        <a:p>
          <a:endParaRPr lang="ru-RU"/>
        </a:p>
      </dgm:t>
    </dgm:pt>
    <dgm:pt modelId="{CD2A55F2-341E-8243-922C-902A83959FC2}" type="sibTrans" cxnId="{E48114FA-A35A-884F-978A-56A220001988}">
      <dgm:prSet/>
      <dgm:spPr/>
      <dgm:t>
        <a:bodyPr/>
        <a:lstStyle/>
        <a:p>
          <a:endParaRPr lang="ru-RU"/>
        </a:p>
      </dgm:t>
    </dgm:pt>
    <dgm:pt modelId="{EBCDA237-20F9-4C4C-80FC-89B37F98649F}">
      <dgm:prSet phldrT="[Текст]" custT="1"/>
      <dgm:spPr/>
      <dgm:t>
        <a:bodyPr/>
        <a:lstStyle/>
        <a:p>
          <a:pPr algn="l"/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ШКОЛА</a:t>
          </a:r>
        </a:p>
      </dgm:t>
    </dgm:pt>
    <dgm:pt modelId="{0C49C4ED-F49D-7848-AF4D-D8FDA4BD4D76}" type="parTrans" cxnId="{9B55994C-AC09-3640-8BF2-BFD8A32A6671}">
      <dgm:prSet/>
      <dgm:spPr/>
      <dgm:t>
        <a:bodyPr/>
        <a:lstStyle/>
        <a:p>
          <a:endParaRPr lang="ru-RU"/>
        </a:p>
      </dgm:t>
    </dgm:pt>
    <dgm:pt modelId="{4C27EF5C-0928-A84A-AA3D-7C8F5762C23C}" type="sibTrans" cxnId="{9B55994C-AC09-3640-8BF2-BFD8A32A6671}">
      <dgm:prSet/>
      <dgm:spPr/>
      <dgm:t>
        <a:bodyPr/>
        <a:lstStyle/>
        <a:p>
          <a:endParaRPr lang="ru-RU"/>
        </a:p>
      </dgm:t>
    </dgm:pt>
    <dgm:pt modelId="{7927AA25-83E8-F144-8351-753BB7B76A69}" type="pres">
      <dgm:prSet presAssocID="{EBDD1FBB-C933-D249-A5B3-E9255AF13EE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0D6A2F7-2DC5-DC44-8607-BE275A4A4267}" type="pres">
      <dgm:prSet presAssocID="{E614D6C0-20CE-3345-BA3C-806288AECA79}" presName="composite" presStyleCnt="0"/>
      <dgm:spPr/>
    </dgm:pt>
    <dgm:pt modelId="{F944FB09-0977-214A-9857-B8378C548F36}" type="pres">
      <dgm:prSet presAssocID="{E614D6C0-20CE-3345-BA3C-806288AECA79}" presName="LShape" presStyleLbl="alignNode1" presStyleIdx="0" presStyleCnt="3" custScaleX="81378" custScaleY="54925" custLinFactNeighborX="9146" custLinFactNeighborY="-25714"/>
      <dgm:spPr/>
    </dgm:pt>
    <dgm:pt modelId="{4EEA7639-821C-BA45-8600-9B7E31E813EA}" type="pres">
      <dgm:prSet presAssocID="{E614D6C0-20CE-3345-BA3C-806288AECA79}" presName="ParentText" presStyleLbl="revTx" presStyleIdx="0" presStyleCnt="2" custScaleX="67452" custScaleY="14753" custLinFactNeighborX="859" custLinFactNeighborY="-784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437E9-B732-F844-B9D5-CF3CDB99776F}" type="pres">
      <dgm:prSet presAssocID="{E614D6C0-20CE-3345-BA3C-806288AECA79}" presName="Triangle" presStyleLbl="alignNode1" presStyleIdx="1" presStyleCnt="3" custScaleX="51225" custScaleY="51225" custLinFactNeighborX="19016" custLinFactNeighborY="64520"/>
      <dgm:spPr/>
    </dgm:pt>
    <dgm:pt modelId="{619689D1-EB8F-8F49-BC45-578FCFC1E32C}" type="pres">
      <dgm:prSet presAssocID="{CD2A55F2-341E-8243-922C-902A83959FC2}" presName="sibTrans" presStyleCnt="0"/>
      <dgm:spPr/>
    </dgm:pt>
    <dgm:pt modelId="{B857CBA0-B8B4-D942-AB59-CC271CC1C126}" type="pres">
      <dgm:prSet presAssocID="{CD2A55F2-341E-8243-922C-902A83959FC2}" presName="space" presStyleCnt="0"/>
      <dgm:spPr/>
    </dgm:pt>
    <dgm:pt modelId="{8A03A560-A240-7A40-8F19-4DFCA24798BA}" type="pres">
      <dgm:prSet presAssocID="{EBCDA237-20F9-4C4C-80FC-89B37F98649F}" presName="composite" presStyleCnt="0"/>
      <dgm:spPr/>
    </dgm:pt>
    <dgm:pt modelId="{70AD225F-A245-2341-B5F6-6B628D755F01}" type="pres">
      <dgm:prSet presAssocID="{EBCDA237-20F9-4C4C-80FC-89B37F98649F}" presName="LShape" presStyleLbl="alignNode1" presStyleIdx="2" presStyleCnt="3" custScaleX="77343" custScaleY="60919" custLinFactNeighborX="668" custLinFactNeighborY="-10666"/>
      <dgm:spPr/>
    </dgm:pt>
    <dgm:pt modelId="{C2292E7D-1A6E-714B-AE74-B36E75E3015C}" type="pres">
      <dgm:prSet presAssocID="{EBCDA237-20F9-4C4C-80FC-89B37F98649F}" presName="ParentText" presStyleLbl="revTx" presStyleIdx="1" presStyleCnt="2" custLinFactNeighborX="9968" custLinFactNeighborY="-203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5EDC60-C594-48DB-AA46-402FEF23EF25}" type="presOf" srcId="{EBCDA237-20F9-4C4C-80FC-89B37F98649F}" destId="{C2292E7D-1A6E-714B-AE74-B36E75E3015C}" srcOrd="0" destOrd="0" presId="urn:microsoft.com/office/officeart/2009/3/layout/StepUpProcess"/>
    <dgm:cxn modelId="{7EA20D8C-A9A0-4F12-ABD8-EF477354B351}" type="presOf" srcId="{EBDD1FBB-C933-D249-A5B3-E9255AF13EE9}" destId="{7927AA25-83E8-F144-8351-753BB7B76A69}" srcOrd="0" destOrd="0" presId="urn:microsoft.com/office/officeart/2009/3/layout/StepUpProcess"/>
    <dgm:cxn modelId="{E48114FA-A35A-884F-978A-56A220001988}" srcId="{EBDD1FBB-C933-D249-A5B3-E9255AF13EE9}" destId="{E614D6C0-20CE-3345-BA3C-806288AECA79}" srcOrd="0" destOrd="0" parTransId="{31E1B7A5-337D-3849-AFAA-22A78CD8F2B3}" sibTransId="{CD2A55F2-341E-8243-922C-902A83959FC2}"/>
    <dgm:cxn modelId="{9B55994C-AC09-3640-8BF2-BFD8A32A6671}" srcId="{EBDD1FBB-C933-D249-A5B3-E9255AF13EE9}" destId="{EBCDA237-20F9-4C4C-80FC-89B37F98649F}" srcOrd="1" destOrd="0" parTransId="{0C49C4ED-F49D-7848-AF4D-D8FDA4BD4D76}" sibTransId="{4C27EF5C-0928-A84A-AA3D-7C8F5762C23C}"/>
    <dgm:cxn modelId="{F9610E77-5A96-4A12-8668-0D277EF9F28F}" type="presOf" srcId="{E614D6C0-20CE-3345-BA3C-806288AECA79}" destId="{4EEA7639-821C-BA45-8600-9B7E31E813EA}" srcOrd="0" destOrd="0" presId="urn:microsoft.com/office/officeart/2009/3/layout/StepUpProcess"/>
    <dgm:cxn modelId="{DE425D5B-8FB5-410D-9833-7C925F0D038D}" type="presParOf" srcId="{7927AA25-83E8-F144-8351-753BB7B76A69}" destId="{D0D6A2F7-2DC5-DC44-8607-BE275A4A4267}" srcOrd="0" destOrd="0" presId="urn:microsoft.com/office/officeart/2009/3/layout/StepUpProcess"/>
    <dgm:cxn modelId="{E52A4708-F18E-4C75-BDE4-D5BD8E16CFE0}" type="presParOf" srcId="{D0D6A2F7-2DC5-DC44-8607-BE275A4A4267}" destId="{F944FB09-0977-214A-9857-B8378C548F36}" srcOrd="0" destOrd="0" presId="urn:microsoft.com/office/officeart/2009/3/layout/StepUpProcess"/>
    <dgm:cxn modelId="{C6CFE199-228C-4864-A5D2-32CAA8CCB872}" type="presParOf" srcId="{D0D6A2F7-2DC5-DC44-8607-BE275A4A4267}" destId="{4EEA7639-821C-BA45-8600-9B7E31E813EA}" srcOrd="1" destOrd="0" presId="urn:microsoft.com/office/officeart/2009/3/layout/StepUpProcess"/>
    <dgm:cxn modelId="{5E0E3721-E855-4375-AF58-4D8CF7AA1EA2}" type="presParOf" srcId="{D0D6A2F7-2DC5-DC44-8607-BE275A4A4267}" destId="{51A437E9-B732-F844-B9D5-CF3CDB99776F}" srcOrd="2" destOrd="0" presId="urn:microsoft.com/office/officeart/2009/3/layout/StepUpProcess"/>
    <dgm:cxn modelId="{A486803B-49C3-4825-8903-F5DAFF9FC36D}" type="presParOf" srcId="{7927AA25-83E8-F144-8351-753BB7B76A69}" destId="{619689D1-EB8F-8F49-BC45-578FCFC1E32C}" srcOrd="1" destOrd="0" presId="urn:microsoft.com/office/officeart/2009/3/layout/StepUpProcess"/>
    <dgm:cxn modelId="{6634862C-BFFC-4077-ACFD-3BE0D5F055EB}" type="presParOf" srcId="{619689D1-EB8F-8F49-BC45-578FCFC1E32C}" destId="{B857CBA0-B8B4-D942-AB59-CC271CC1C126}" srcOrd="0" destOrd="0" presId="urn:microsoft.com/office/officeart/2009/3/layout/StepUpProcess"/>
    <dgm:cxn modelId="{1E40AF65-AFDD-4CE0-AA36-DA66AA54D6B3}" type="presParOf" srcId="{7927AA25-83E8-F144-8351-753BB7B76A69}" destId="{8A03A560-A240-7A40-8F19-4DFCA24798BA}" srcOrd="2" destOrd="0" presId="urn:microsoft.com/office/officeart/2009/3/layout/StepUpProcess"/>
    <dgm:cxn modelId="{DBAA6B8A-E508-4BF5-97D4-4E44AF98586C}" type="presParOf" srcId="{8A03A560-A240-7A40-8F19-4DFCA24798BA}" destId="{70AD225F-A245-2341-B5F6-6B628D755F01}" srcOrd="0" destOrd="0" presId="urn:microsoft.com/office/officeart/2009/3/layout/StepUpProcess"/>
    <dgm:cxn modelId="{044D8994-6706-4364-93BF-4A02502BBBD4}" type="presParOf" srcId="{8A03A560-A240-7A40-8F19-4DFCA24798BA}" destId="{C2292E7D-1A6E-714B-AE74-B36E75E3015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DD1FBB-C933-D249-A5B3-E9255AF13EE9}" type="doc">
      <dgm:prSet loTypeId="urn:microsoft.com/office/officeart/2009/3/layout/StepUpProcess" loCatId="" qsTypeId="urn:microsoft.com/office/officeart/2005/8/quickstyle/3d4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614D6C0-20CE-3345-BA3C-806288AECA79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СПО</a:t>
          </a:r>
        </a:p>
      </dgm:t>
    </dgm:pt>
    <dgm:pt modelId="{31E1B7A5-337D-3849-AFAA-22A78CD8F2B3}" type="parTrans" cxnId="{E48114FA-A35A-884F-978A-56A220001988}">
      <dgm:prSet/>
      <dgm:spPr/>
      <dgm:t>
        <a:bodyPr/>
        <a:lstStyle/>
        <a:p>
          <a:endParaRPr lang="ru-RU"/>
        </a:p>
      </dgm:t>
    </dgm:pt>
    <dgm:pt modelId="{CD2A55F2-341E-8243-922C-902A83959FC2}" type="sibTrans" cxnId="{E48114FA-A35A-884F-978A-56A220001988}">
      <dgm:prSet/>
      <dgm:spPr/>
      <dgm:t>
        <a:bodyPr/>
        <a:lstStyle/>
        <a:p>
          <a:endParaRPr lang="ru-RU"/>
        </a:p>
      </dgm:t>
    </dgm:pt>
    <dgm:pt modelId="{EBCDA237-20F9-4C4C-80FC-89B37F98649F}">
      <dgm:prSet phldrT="[Текст]" custT="1"/>
      <dgm:spPr/>
      <dgm:t>
        <a:bodyPr/>
        <a:lstStyle/>
        <a:p>
          <a:pPr algn="l"/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ВУЗ</a:t>
          </a:r>
        </a:p>
      </dgm:t>
    </dgm:pt>
    <dgm:pt modelId="{0C49C4ED-F49D-7848-AF4D-D8FDA4BD4D76}" type="parTrans" cxnId="{9B55994C-AC09-3640-8BF2-BFD8A32A6671}">
      <dgm:prSet/>
      <dgm:spPr/>
      <dgm:t>
        <a:bodyPr/>
        <a:lstStyle/>
        <a:p>
          <a:endParaRPr lang="ru-RU"/>
        </a:p>
      </dgm:t>
    </dgm:pt>
    <dgm:pt modelId="{4C27EF5C-0928-A84A-AA3D-7C8F5762C23C}" type="sibTrans" cxnId="{9B55994C-AC09-3640-8BF2-BFD8A32A6671}">
      <dgm:prSet/>
      <dgm:spPr/>
      <dgm:t>
        <a:bodyPr/>
        <a:lstStyle/>
        <a:p>
          <a:endParaRPr lang="ru-RU"/>
        </a:p>
      </dgm:t>
    </dgm:pt>
    <dgm:pt modelId="{7927AA25-83E8-F144-8351-753BB7B76A69}" type="pres">
      <dgm:prSet presAssocID="{EBDD1FBB-C933-D249-A5B3-E9255AF13EE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0D6A2F7-2DC5-DC44-8607-BE275A4A4267}" type="pres">
      <dgm:prSet presAssocID="{E614D6C0-20CE-3345-BA3C-806288AECA79}" presName="composite" presStyleCnt="0"/>
      <dgm:spPr/>
    </dgm:pt>
    <dgm:pt modelId="{F944FB09-0977-214A-9857-B8378C548F36}" type="pres">
      <dgm:prSet presAssocID="{E614D6C0-20CE-3345-BA3C-806288AECA79}" presName="LShape" presStyleLbl="alignNode1" presStyleIdx="0" presStyleCnt="3" custScaleX="81378" custScaleY="54925" custLinFactNeighborX="9146" custLinFactNeighborY="-25714"/>
      <dgm:spPr/>
    </dgm:pt>
    <dgm:pt modelId="{4EEA7639-821C-BA45-8600-9B7E31E813EA}" type="pres">
      <dgm:prSet presAssocID="{E614D6C0-20CE-3345-BA3C-806288AECA79}" presName="ParentText" presStyleLbl="revTx" presStyleIdx="0" presStyleCnt="2" custScaleX="67452" custScaleY="14753" custLinFactNeighborX="859" custLinFactNeighborY="-71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437E9-B732-F844-B9D5-CF3CDB99776F}" type="pres">
      <dgm:prSet presAssocID="{E614D6C0-20CE-3345-BA3C-806288AECA79}" presName="Triangle" presStyleLbl="alignNode1" presStyleIdx="1" presStyleCnt="3" custScaleX="51225" custScaleY="51225" custLinFactNeighborX="19016" custLinFactNeighborY="64520"/>
      <dgm:spPr/>
    </dgm:pt>
    <dgm:pt modelId="{619689D1-EB8F-8F49-BC45-578FCFC1E32C}" type="pres">
      <dgm:prSet presAssocID="{CD2A55F2-341E-8243-922C-902A83959FC2}" presName="sibTrans" presStyleCnt="0"/>
      <dgm:spPr/>
    </dgm:pt>
    <dgm:pt modelId="{B857CBA0-B8B4-D942-AB59-CC271CC1C126}" type="pres">
      <dgm:prSet presAssocID="{CD2A55F2-341E-8243-922C-902A83959FC2}" presName="space" presStyleCnt="0"/>
      <dgm:spPr/>
    </dgm:pt>
    <dgm:pt modelId="{8A03A560-A240-7A40-8F19-4DFCA24798BA}" type="pres">
      <dgm:prSet presAssocID="{EBCDA237-20F9-4C4C-80FC-89B37F98649F}" presName="composite" presStyleCnt="0"/>
      <dgm:spPr/>
    </dgm:pt>
    <dgm:pt modelId="{70AD225F-A245-2341-B5F6-6B628D755F01}" type="pres">
      <dgm:prSet presAssocID="{EBCDA237-20F9-4C4C-80FC-89B37F98649F}" presName="LShape" presStyleLbl="alignNode1" presStyleIdx="2" presStyleCnt="3" custScaleX="77343" custScaleY="60919" custLinFactNeighborX="668" custLinFactNeighborY="-10666"/>
      <dgm:spPr/>
    </dgm:pt>
    <dgm:pt modelId="{C2292E7D-1A6E-714B-AE74-B36E75E3015C}" type="pres">
      <dgm:prSet presAssocID="{EBCDA237-20F9-4C4C-80FC-89B37F98649F}" presName="ParentText" presStyleLbl="revTx" presStyleIdx="1" presStyleCnt="2" custLinFactNeighborX="9968" custLinFactNeighborY="-203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437C3-907E-4360-859B-34E0CDB47694}" type="presOf" srcId="{EBCDA237-20F9-4C4C-80FC-89B37F98649F}" destId="{C2292E7D-1A6E-714B-AE74-B36E75E3015C}" srcOrd="0" destOrd="0" presId="urn:microsoft.com/office/officeart/2009/3/layout/StepUpProcess"/>
    <dgm:cxn modelId="{9B55994C-AC09-3640-8BF2-BFD8A32A6671}" srcId="{EBDD1FBB-C933-D249-A5B3-E9255AF13EE9}" destId="{EBCDA237-20F9-4C4C-80FC-89B37F98649F}" srcOrd="1" destOrd="0" parTransId="{0C49C4ED-F49D-7848-AF4D-D8FDA4BD4D76}" sibTransId="{4C27EF5C-0928-A84A-AA3D-7C8F5762C23C}"/>
    <dgm:cxn modelId="{43BBBD87-02F0-4DDA-AE3F-AA89265C6C3E}" type="presOf" srcId="{EBDD1FBB-C933-D249-A5B3-E9255AF13EE9}" destId="{7927AA25-83E8-F144-8351-753BB7B76A69}" srcOrd="0" destOrd="0" presId="urn:microsoft.com/office/officeart/2009/3/layout/StepUpProcess"/>
    <dgm:cxn modelId="{E48114FA-A35A-884F-978A-56A220001988}" srcId="{EBDD1FBB-C933-D249-A5B3-E9255AF13EE9}" destId="{E614D6C0-20CE-3345-BA3C-806288AECA79}" srcOrd="0" destOrd="0" parTransId="{31E1B7A5-337D-3849-AFAA-22A78CD8F2B3}" sibTransId="{CD2A55F2-341E-8243-922C-902A83959FC2}"/>
    <dgm:cxn modelId="{6A1C8D90-B3F1-4BD1-B77F-FBC19682EED1}" type="presOf" srcId="{E614D6C0-20CE-3345-BA3C-806288AECA79}" destId="{4EEA7639-821C-BA45-8600-9B7E31E813EA}" srcOrd="0" destOrd="0" presId="urn:microsoft.com/office/officeart/2009/3/layout/StepUpProcess"/>
    <dgm:cxn modelId="{BC61F8D7-382F-4ED7-B46F-29CBEE91B79F}" type="presParOf" srcId="{7927AA25-83E8-F144-8351-753BB7B76A69}" destId="{D0D6A2F7-2DC5-DC44-8607-BE275A4A4267}" srcOrd="0" destOrd="0" presId="urn:microsoft.com/office/officeart/2009/3/layout/StepUpProcess"/>
    <dgm:cxn modelId="{810C4695-DB1A-4100-A6A4-993AE8126A9A}" type="presParOf" srcId="{D0D6A2F7-2DC5-DC44-8607-BE275A4A4267}" destId="{F944FB09-0977-214A-9857-B8378C548F36}" srcOrd="0" destOrd="0" presId="urn:microsoft.com/office/officeart/2009/3/layout/StepUpProcess"/>
    <dgm:cxn modelId="{27C46E48-F275-4D4D-BCB6-4F83ED7B8038}" type="presParOf" srcId="{D0D6A2F7-2DC5-DC44-8607-BE275A4A4267}" destId="{4EEA7639-821C-BA45-8600-9B7E31E813EA}" srcOrd="1" destOrd="0" presId="urn:microsoft.com/office/officeart/2009/3/layout/StepUpProcess"/>
    <dgm:cxn modelId="{256CA501-8D9F-4605-BDE7-1558E10EC4E6}" type="presParOf" srcId="{D0D6A2F7-2DC5-DC44-8607-BE275A4A4267}" destId="{51A437E9-B732-F844-B9D5-CF3CDB99776F}" srcOrd="2" destOrd="0" presId="urn:microsoft.com/office/officeart/2009/3/layout/StepUpProcess"/>
    <dgm:cxn modelId="{41020BB8-6751-4316-A667-06506B805A26}" type="presParOf" srcId="{7927AA25-83E8-F144-8351-753BB7B76A69}" destId="{619689D1-EB8F-8F49-BC45-578FCFC1E32C}" srcOrd="1" destOrd="0" presId="urn:microsoft.com/office/officeart/2009/3/layout/StepUpProcess"/>
    <dgm:cxn modelId="{95B48411-C79F-439C-AE54-275E8D771F78}" type="presParOf" srcId="{619689D1-EB8F-8F49-BC45-578FCFC1E32C}" destId="{B857CBA0-B8B4-D942-AB59-CC271CC1C126}" srcOrd="0" destOrd="0" presId="urn:microsoft.com/office/officeart/2009/3/layout/StepUpProcess"/>
    <dgm:cxn modelId="{8A8671CA-ED6A-4487-8A68-77B1FB47DD71}" type="presParOf" srcId="{7927AA25-83E8-F144-8351-753BB7B76A69}" destId="{8A03A560-A240-7A40-8F19-4DFCA24798BA}" srcOrd="2" destOrd="0" presId="urn:microsoft.com/office/officeart/2009/3/layout/StepUpProcess"/>
    <dgm:cxn modelId="{4819DA8D-70EB-4AFE-86CB-C5D32CBD7DB5}" type="presParOf" srcId="{8A03A560-A240-7A40-8F19-4DFCA24798BA}" destId="{70AD225F-A245-2341-B5F6-6B628D755F01}" srcOrd="0" destOrd="0" presId="urn:microsoft.com/office/officeart/2009/3/layout/StepUpProcess"/>
    <dgm:cxn modelId="{D82515AF-D282-4EF4-9E69-785D40697BC0}" type="presParOf" srcId="{8A03A560-A240-7A40-8F19-4DFCA24798BA}" destId="{C2292E7D-1A6E-714B-AE74-B36E75E3015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DD1FBB-C933-D249-A5B3-E9255AF13EE9}" type="doc">
      <dgm:prSet loTypeId="urn:microsoft.com/office/officeart/2009/3/layout/StepUpProcess" loCatId="" qsTypeId="urn:microsoft.com/office/officeart/2005/8/quickstyle/3d4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BCDA237-20F9-4C4C-80FC-89B37F98649F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ДОПОЛНИТЕЛЬНОЕ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ОБРАЗОВАНИЕ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 5 до 17 лет</a:t>
          </a:r>
        </a:p>
      </dgm:t>
    </dgm:pt>
    <dgm:pt modelId="{0C49C4ED-F49D-7848-AF4D-D8FDA4BD4D76}" type="parTrans" cxnId="{9B55994C-AC09-3640-8BF2-BFD8A32A6671}">
      <dgm:prSet/>
      <dgm:spPr/>
      <dgm:t>
        <a:bodyPr/>
        <a:lstStyle/>
        <a:p>
          <a:endParaRPr lang="ru-RU"/>
        </a:p>
      </dgm:t>
    </dgm:pt>
    <dgm:pt modelId="{4C27EF5C-0928-A84A-AA3D-7C8F5762C23C}" type="sibTrans" cxnId="{9B55994C-AC09-3640-8BF2-BFD8A32A6671}">
      <dgm:prSet/>
      <dgm:spPr/>
      <dgm:t>
        <a:bodyPr/>
        <a:lstStyle/>
        <a:p>
          <a:endParaRPr lang="ru-RU"/>
        </a:p>
      </dgm:t>
    </dgm:pt>
    <dgm:pt modelId="{E614D6C0-20CE-3345-BA3C-806288AECA79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ОТДЫХ И ОЗДОРОВЛЕНИЕ </a:t>
          </a:r>
        </a:p>
        <a:p>
          <a:pPr algn="l"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 7 до 17 лет</a:t>
          </a:r>
        </a:p>
      </dgm:t>
    </dgm:pt>
    <dgm:pt modelId="{CD2A55F2-341E-8243-922C-902A83959FC2}" type="sibTrans" cxnId="{E48114FA-A35A-884F-978A-56A220001988}">
      <dgm:prSet/>
      <dgm:spPr/>
      <dgm:t>
        <a:bodyPr/>
        <a:lstStyle/>
        <a:p>
          <a:endParaRPr lang="ru-RU"/>
        </a:p>
      </dgm:t>
    </dgm:pt>
    <dgm:pt modelId="{31E1B7A5-337D-3849-AFAA-22A78CD8F2B3}" type="parTrans" cxnId="{E48114FA-A35A-884F-978A-56A220001988}">
      <dgm:prSet/>
      <dgm:spPr/>
      <dgm:t>
        <a:bodyPr/>
        <a:lstStyle/>
        <a:p>
          <a:endParaRPr lang="ru-RU"/>
        </a:p>
      </dgm:t>
    </dgm:pt>
    <dgm:pt modelId="{7927AA25-83E8-F144-8351-753BB7B76A69}" type="pres">
      <dgm:prSet presAssocID="{EBDD1FBB-C933-D249-A5B3-E9255AF13EE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0D6A2F7-2DC5-DC44-8607-BE275A4A4267}" type="pres">
      <dgm:prSet presAssocID="{E614D6C0-20CE-3345-BA3C-806288AECA79}" presName="composite" presStyleCnt="0"/>
      <dgm:spPr/>
    </dgm:pt>
    <dgm:pt modelId="{F944FB09-0977-214A-9857-B8378C548F36}" type="pres">
      <dgm:prSet presAssocID="{E614D6C0-20CE-3345-BA3C-806288AECA79}" presName="LShape" presStyleLbl="alignNode1" presStyleIdx="0" presStyleCnt="3" custScaleX="78041" custScaleY="54925" custLinFactNeighborX="8844" custLinFactNeighborY="-5018"/>
      <dgm:spPr/>
    </dgm:pt>
    <dgm:pt modelId="{4EEA7639-821C-BA45-8600-9B7E31E813EA}" type="pres">
      <dgm:prSet presAssocID="{E614D6C0-20CE-3345-BA3C-806288AECA79}" presName="ParentText" presStyleLbl="revTx" presStyleIdx="0" presStyleCnt="2" custScaleX="89651" custScaleY="14753" custLinFactX="825" custLinFactNeighborX="100000" custLinFactNeighborY="-828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437E9-B732-F844-B9D5-CF3CDB99776F}" type="pres">
      <dgm:prSet presAssocID="{E614D6C0-20CE-3345-BA3C-806288AECA79}" presName="Triangle" presStyleLbl="alignNode1" presStyleIdx="1" presStyleCnt="3" custScaleX="51225" custScaleY="51225" custLinFactY="38399" custLinFactNeighborX="9935" custLinFactNeighborY="100000"/>
      <dgm:spPr/>
    </dgm:pt>
    <dgm:pt modelId="{619689D1-EB8F-8F49-BC45-578FCFC1E32C}" type="pres">
      <dgm:prSet presAssocID="{CD2A55F2-341E-8243-922C-902A83959FC2}" presName="sibTrans" presStyleCnt="0"/>
      <dgm:spPr/>
    </dgm:pt>
    <dgm:pt modelId="{B857CBA0-B8B4-D942-AB59-CC271CC1C126}" type="pres">
      <dgm:prSet presAssocID="{CD2A55F2-341E-8243-922C-902A83959FC2}" presName="space" presStyleCnt="0"/>
      <dgm:spPr/>
    </dgm:pt>
    <dgm:pt modelId="{8A03A560-A240-7A40-8F19-4DFCA24798BA}" type="pres">
      <dgm:prSet presAssocID="{EBCDA237-20F9-4C4C-80FC-89B37F98649F}" presName="composite" presStyleCnt="0"/>
      <dgm:spPr/>
    </dgm:pt>
    <dgm:pt modelId="{70AD225F-A245-2341-B5F6-6B628D755F01}" type="pres">
      <dgm:prSet presAssocID="{EBCDA237-20F9-4C4C-80FC-89B37F98649F}" presName="LShape" presStyleLbl="alignNode1" presStyleIdx="2" presStyleCnt="3" custScaleX="97839" custScaleY="60919" custLinFactNeighborX="-5956" custLinFactNeighborY="7713"/>
      <dgm:spPr/>
    </dgm:pt>
    <dgm:pt modelId="{C2292E7D-1A6E-714B-AE74-B36E75E3015C}" type="pres">
      <dgm:prSet presAssocID="{EBCDA237-20F9-4C4C-80FC-89B37F98649F}" presName="ParentText" presStyleLbl="revTx" presStyleIdx="1" presStyleCnt="2" custScaleX="117176" custLinFactNeighborX="-92628" custLinFactNeighborY="-12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3C6C5C-775B-4B36-BE13-946DB1374E28}" type="presOf" srcId="{E614D6C0-20CE-3345-BA3C-806288AECA79}" destId="{4EEA7639-821C-BA45-8600-9B7E31E813EA}" srcOrd="0" destOrd="0" presId="urn:microsoft.com/office/officeart/2009/3/layout/StepUpProcess"/>
    <dgm:cxn modelId="{AC88AAC4-184F-4F35-8731-CDF7F0B4987C}" type="presOf" srcId="{EBDD1FBB-C933-D249-A5B3-E9255AF13EE9}" destId="{7927AA25-83E8-F144-8351-753BB7B76A69}" srcOrd="0" destOrd="0" presId="urn:microsoft.com/office/officeart/2009/3/layout/StepUpProcess"/>
    <dgm:cxn modelId="{9B55994C-AC09-3640-8BF2-BFD8A32A6671}" srcId="{EBDD1FBB-C933-D249-A5B3-E9255AF13EE9}" destId="{EBCDA237-20F9-4C4C-80FC-89B37F98649F}" srcOrd="1" destOrd="0" parTransId="{0C49C4ED-F49D-7848-AF4D-D8FDA4BD4D76}" sibTransId="{4C27EF5C-0928-A84A-AA3D-7C8F5762C23C}"/>
    <dgm:cxn modelId="{E48114FA-A35A-884F-978A-56A220001988}" srcId="{EBDD1FBB-C933-D249-A5B3-E9255AF13EE9}" destId="{E614D6C0-20CE-3345-BA3C-806288AECA79}" srcOrd="0" destOrd="0" parTransId="{31E1B7A5-337D-3849-AFAA-22A78CD8F2B3}" sibTransId="{CD2A55F2-341E-8243-922C-902A83959FC2}"/>
    <dgm:cxn modelId="{98E03EFC-5FEA-4D38-BCC1-D39F2234F03B}" type="presOf" srcId="{EBCDA237-20F9-4C4C-80FC-89B37F98649F}" destId="{C2292E7D-1A6E-714B-AE74-B36E75E3015C}" srcOrd="0" destOrd="0" presId="urn:microsoft.com/office/officeart/2009/3/layout/StepUpProcess"/>
    <dgm:cxn modelId="{31E94DDB-BA9B-400E-95CA-9F4FE3894ED5}" type="presParOf" srcId="{7927AA25-83E8-F144-8351-753BB7B76A69}" destId="{D0D6A2F7-2DC5-DC44-8607-BE275A4A4267}" srcOrd="0" destOrd="0" presId="urn:microsoft.com/office/officeart/2009/3/layout/StepUpProcess"/>
    <dgm:cxn modelId="{C5E45054-1EF3-4FA5-9CB7-49166A66B2E4}" type="presParOf" srcId="{D0D6A2F7-2DC5-DC44-8607-BE275A4A4267}" destId="{F944FB09-0977-214A-9857-B8378C548F36}" srcOrd="0" destOrd="0" presId="urn:microsoft.com/office/officeart/2009/3/layout/StepUpProcess"/>
    <dgm:cxn modelId="{8D0B67AD-5CC7-454A-8D78-237085B36664}" type="presParOf" srcId="{D0D6A2F7-2DC5-DC44-8607-BE275A4A4267}" destId="{4EEA7639-821C-BA45-8600-9B7E31E813EA}" srcOrd="1" destOrd="0" presId="urn:microsoft.com/office/officeart/2009/3/layout/StepUpProcess"/>
    <dgm:cxn modelId="{5D049359-10B5-46CA-BE8F-9F2D47E32EF6}" type="presParOf" srcId="{D0D6A2F7-2DC5-DC44-8607-BE275A4A4267}" destId="{51A437E9-B732-F844-B9D5-CF3CDB99776F}" srcOrd="2" destOrd="0" presId="urn:microsoft.com/office/officeart/2009/3/layout/StepUpProcess"/>
    <dgm:cxn modelId="{A1A9A904-C152-4DB0-8587-742CE0E6BE7A}" type="presParOf" srcId="{7927AA25-83E8-F144-8351-753BB7B76A69}" destId="{619689D1-EB8F-8F49-BC45-578FCFC1E32C}" srcOrd="1" destOrd="0" presId="urn:microsoft.com/office/officeart/2009/3/layout/StepUpProcess"/>
    <dgm:cxn modelId="{F20E6989-ECA9-42B1-A49E-E3D04C020978}" type="presParOf" srcId="{619689D1-EB8F-8F49-BC45-578FCFC1E32C}" destId="{B857CBA0-B8B4-D942-AB59-CC271CC1C126}" srcOrd="0" destOrd="0" presId="urn:microsoft.com/office/officeart/2009/3/layout/StepUpProcess"/>
    <dgm:cxn modelId="{C70FD53D-B8E6-412D-BC23-F7365059E20F}" type="presParOf" srcId="{7927AA25-83E8-F144-8351-753BB7B76A69}" destId="{8A03A560-A240-7A40-8F19-4DFCA24798BA}" srcOrd="2" destOrd="0" presId="urn:microsoft.com/office/officeart/2009/3/layout/StepUpProcess"/>
    <dgm:cxn modelId="{F2D1E650-6FE9-4438-996A-BC431E7506C7}" type="presParOf" srcId="{8A03A560-A240-7A40-8F19-4DFCA24798BA}" destId="{70AD225F-A245-2341-B5F6-6B628D755F01}" srcOrd="0" destOrd="0" presId="urn:microsoft.com/office/officeart/2009/3/layout/StepUpProcess"/>
    <dgm:cxn modelId="{EE9344F3-FE0A-4380-80C1-81BF90B5C46B}" type="presParOf" srcId="{8A03A560-A240-7A40-8F19-4DFCA24798BA}" destId="{C2292E7D-1A6E-714B-AE74-B36E75E3015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DD1FBB-C933-D249-A5B3-E9255AF13EE9}" type="doc">
      <dgm:prSet loTypeId="urn:microsoft.com/office/officeart/2009/3/layout/StepUpProcess" loCatId="" qsTypeId="urn:microsoft.com/office/officeart/2005/8/quickstyle/3d4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614D6C0-20CE-3345-BA3C-806288AECA79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2400" b="1" dirty="0">
              <a:solidFill>
                <a:schemeClr val="tx1"/>
              </a:solidFill>
            </a:rPr>
            <a:t>ДЕТСКИЙ САД</a:t>
          </a:r>
        </a:p>
        <a:p>
          <a:pPr algn="l">
            <a:spcAft>
              <a:spcPts val="0"/>
            </a:spcAft>
          </a:pPr>
          <a:r>
            <a:rPr lang="ru-RU" sz="2400" b="1" dirty="0">
              <a:solidFill>
                <a:schemeClr val="tx1"/>
              </a:solidFill>
            </a:rPr>
            <a:t>от 0 до 7 лет</a:t>
          </a:r>
        </a:p>
      </dgm:t>
    </dgm:pt>
    <dgm:pt modelId="{31E1B7A5-337D-3849-AFAA-22A78CD8F2B3}" type="parTrans" cxnId="{E48114FA-A35A-884F-978A-56A220001988}">
      <dgm:prSet/>
      <dgm:spPr/>
      <dgm:t>
        <a:bodyPr/>
        <a:lstStyle/>
        <a:p>
          <a:endParaRPr lang="ru-RU"/>
        </a:p>
      </dgm:t>
    </dgm:pt>
    <dgm:pt modelId="{CD2A55F2-341E-8243-922C-902A83959FC2}" type="sibTrans" cxnId="{E48114FA-A35A-884F-978A-56A220001988}">
      <dgm:prSet/>
      <dgm:spPr/>
      <dgm:t>
        <a:bodyPr/>
        <a:lstStyle/>
        <a:p>
          <a:endParaRPr lang="ru-RU"/>
        </a:p>
      </dgm:t>
    </dgm:pt>
    <dgm:pt modelId="{EBCDA237-20F9-4C4C-80FC-89B37F98649F}">
      <dgm:prSet phldrT="[Текст]" custT="1"/>
      <dgm:spPr/>
      <dgm:t>
        <a:bodyPr/>
        <a:lstStyle/>
        <a:p>
          <a:pPr algn="l"/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ШКОЛА</a:t>
          </a:r>
        </a:p>
      </dgm:t>
    </dgm:pt>
    <dgm:pt modelId="{0C49C4ED-F49D-7848-AF4D-D8FDA4BD4D76}" type="parTrans" cxnId="{9B55994C-AC09-3640-8BF2-BFD8A32A6671}">
      <dgm:prSet/>
      <dgm:spPr/>
      <dgm:t>
        <a:bodyPr/>
        <a:lstStyle/>
        <a:p>
          <a:endParaRPr lang="ru-RU"/>
        </a:p>
      </dgm:t>
    </dgm:pt>
    <dgm:pt modelId="{4C27EF5C-0928-A84A-AA3D-7C8F5762C23C}" type="sibTrans" cxnId="{9B55994C-AC09-3640-8BF2-BFD8A32A6671}">
      <dgm:prSet/>
      <dgm:spPr/>
      <dgm:t>
        <a:bodyPr/>
        <a:lstStyle/>
        <a:p>
          <a:endParaRPr lang="ru-RU"/>
        </a:p>
      </dgm:t>
    </dgm:pt>
    <dgm:pt modelId="{7927AA25-83E8-F144-8351-753BB7B76A69}" type="pres">
      <dgm:prSet presAssocID="{EBDD1FBB-C933-D249-A5B3-E9255AF13EE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0D6A2F7-2DC5-DC44-8607-BE275A4A4267}" type="pres">
      <dgm:prSet presAssocID="{E614D6C0-20CE-3345-BA3C-806288AECA79}" presName="composite" presStyleCnt="0"/>
      <dgm:spPr/>
    </dgm:pt>
    <dgm:pt modelId="{F944FB09-0977-214A-9857-B8378C548F36}" type="pres">
      <dgm:prSet presAssocID="{E614D6C0-20CE-3345-BA3C-806288AECA79}" presName="LShape" presStyleLbl="alignNode1" presStyleIdx="0" presStyleCnt="3" custScaleX="81378" custScaleY="54925" custLinFactNeighborX="9146" custLinFactNeighborY="-25714"/>
      <dgm:spPr/>
    </dgm:pt>
    <dgm:pt modelId="{4EEA7639-821C-BA45-8600-9B7E31E813EA}" type="pres">
      <dgm:prSet presAssocID="{E614D6C0-20CE-3345-BA3C-806288AECA79}" presName="ParentText" presStyleLbl="revTx" presStyleIdx="0" presStyleCnt="2" custScaleX="67452" custScaleY="14753" custLinFactNeighborX="859" custLinFactNeighborY="-784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437E9-B732-F844-B9D5-CF3CDB99776F}" type="pres">
      <dgm:prSet presAssocID="{E614D6C0-20CE-3345-BA3C-806288AECA79}" presName="Triangle" presStyleLbl="alignNode1" presStyleIdx="1" presStyleCnt="3" custScaleX="51225" custScaleY="51225" custLinFactNeighborX="19016" custLinFactNeighborY="64520"/>
      <dgm:spPr/>
    </dgm:pt>
    <dgm:pt modelId="{619689D1-EB8F-8F49-BC45-578FCFC1E32C}" type="pres">
      <dgm:prSet presAssocID="{CD2A55F2-341E-8243-922C-902A83959FC2}" presName="sibTrans" presStyleCnt="0"/>
      <dgm:spPr/>
    </dgm:pt>
    <dgm:pt modelId="{B857CBA0-B8B4-D942-AB59-CC271CC1C126}" type="pres">
      <dgm:prSet presAssocID="{CD2A55F2-341E-8243-922C-902A83959FC2}" presName="space" presStyleCnt="0"/>
      <dgm:spPr/>
    </dgm:pt>
    <dgm:pt modelId="{8A03A560-A240-7A40-8F19-4DFCA24798BA}" type="pres">
      <dgm:prSet presAssocID="{EBCDA237-20F9-4C4C-80FC-89B37F98649F}" presName="composite" presStyleCnt="0"/>
      <dgm:spPr/>
    </dgm:pt>
    <dgm:pt modelId="{70AD225F-A245-2341-B5F6-6B628D755F01}" type="pres">
      <dgm:prSet presAssocID="{EBCDA237-20F9-4C4C-80FC-89B37F98649F}" presName="LShape" presStyleLbl="alignNode1" presStyleIdx="2" presStyleCnt="3" custScaleX="77343" custScaleY="60919" custLinFactNeighborX="668" custLinFactNeighborY="-10666"/>
      <dgm:spPr/>
    </dgm:pt>
    <dgm:pt modelId="{C2292E7D-1A6E-714B-AE74-B36E75E3015C}" type="pres">
      <dgm:prSet presAssocID="{EBCDA237-20F9-4C4C-80FC-89B37F98649F}" presName="ParentText" presStyleLbl="revTx" presStyleIdx="1" presStyleCnt="2" custLinFactNeighborX="9968" custLinFactNeighborY="-203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855C05-AABA-47B7-B3C9-C79E6B43D372}" type="presOf" srcId="{E614D6C0-20CE-3345-BA3C-806288AECA79}" destId="{4EEA7639-821C-BA45-8600-9B7E31E813EA}" srcOrd="0" destOrd="0" presId="urn:microsoft.com/office/officeart/2009/3/layout/StepUpProcess"/>
    <dgm:cxn modelId="{9B55994C-AC09-3640-8BF2-BFD8A32A6671}" srcId="{EBDD1FBB-C933-D249-A5B3-E9255AF13EE9}" destId="{EBCDA237-20F9-4C4C-80FC-89B37F98649F}" srcOrd="1" destOrd="0" parTransId="{0C49C4ED-F49D-7848-AF4D-D8FDA4BD4D76}" sibTransId="{4C27EF5C-0928-A84A-AA3D-7C8F5762C23C}"/>
    <dgm:cxn modelId="{E48114FA-A35A-884F-978A-56A220001988}" srcId="{EBDD1FBB-C933-D249-A5B3-E9255AF13EE9}" destId="{E614D6C0-20CE-3345-BA3C-806288AECA79}" srcOrd="0" destOrd="0" parTransId="{31E1B7A5-337D-3849-AFAA-22A78CD8F2B3}" sibTransId="{CD2A55F2-341E-8243-922C-902A83959FC2}"/>
    <dgm:cxn modelId="{D9EAB90D-7171-4C3B-B4A0-2EC026762E6E}" type="presOf" srcId="{EBCDA237-20F9-4C4C-80FC-89B37F98649F}" destId="{C2292E7D-1A6E-714B-AE74-B36E75E3015C}" srcOrd="0" destOrd="0" presId="urn:microsoft.com/office/officeart/2009/3/layout/StepUpProcess"/>
    <dgm:cxn modelId="{5DDF0C6A-AA6F-4B28-99C0-598A1542E95A}" type="presOf" srcId="{EBDD1FBB-C933-D249-A5B3-E9255AF13EE9}" destId="{7927AA25-83E8-F144-8351-753BB7B76A69}" srcOrd="0" destOrd="0" presId="urn:microsoft.com/office/officeart/2009/3/layout/StepUpProcess"/>
    <dgm:cxn modelId="{89EEC8E9-CDD2-4ED3-846B-CFED5D63FA09}" type="presParOf" srcId="{7927AA25-83E8-F144-8351-753BB7B76A69}" destId="{D0D6A2F7-2DC5-DC44-8607-BE275A4A4267}" srcOrd="0" destOrd="0" presId="urn:microsoft.com/office/officeart/2009/3/layout/StepUpProcess"/>
    <dgm:cxn modelId="{1143C4C2-FE5B-4B5A-A8CE-2250CA230262}" type="presParOf" srcId="{D0D6A2F7-2DC5-DC44-8607-BE275A4A4267}" destId="{F944FB09-0977-214A-9857-B8378C548F36}" srcOrd="0" destOrd="0" presId="urn:microsoft.com/office/officeart/2009/3/layout/StepUpProcess"/>
    <dgm:cxn modelId="{EE39AC2E-801C-4C23-A696-3E44D49B743F}" type="presParOf" srcId="{D0D6A2F7-2DC5-DC44-8607-BE275A4A4267}" destId="{4EEA7639-821C-BA45-8600-9B7E31E813EA}" srcOrd="1" destOrd="0" presId="urn:microsoft.com/office/officeart/2009/3/layout/StepUpProcess"/>
    <dgm:cxn modelId="{E1BECCF0-218F-49D6-B7A1-8F6C0E73B121}" type="presParOf" srcId="{D0D6A2F7-2DC5-DC44-8607-BE275A4A4267}" destId="{51A437E9-B732-F844-B9D5-CF3CDB99776F}" srcOrd="2" destOrd="0" presId="urn:microsoft.com/office/officeart/2009/3/layout/StepUpProcess"/>
    <dgm:cxn modelId="{5C544EA8-0D44-4395-8072-63E9B3C7C6B6}" type="presParOf" srcId="{7927AA25-83E8-F144-8351-753BB7B76A69}" destId="{619689D1-EB8F-8F49-BC45-578FCFC1E32C}" srcOrd="1" destOrd="0" presId="urn:microsoft.com/office/officeart/2009/3/layout/StepUpProcess"/>
    <dgm:cxn modelId="{A6B72F45-D96A-4F38-90B4-1AF0B500C554}" type="presParOf" srcId="{619689D1-EB8F-8F49-BC45-578FCFC1E32C}" destId="{B857CBA0-B8B4-D942-AB59-CC271CC1C126}" srcOrd="0" destOrd="0" presId="urn:microsoft.com/office/officeart/2009/3/layout/StepUpProcess"/>
    <dgm:cxn modelId="{D512BA77-7301-4F97-899B-EBC92B749D64}" type="presParOf" srcId="{7927AA25-83E8-F144-8351-753BB7B76A69}" destId="{8A03A560-A240-7A40-8F19-4DFCA24798BA}" srcOrd="2" destOrd="0" presId="urn:microsoft.com/office/officeart/2009/3/layout/StepUpProcess"/>
    <dgm:cxn modelId="{DAAF5463-1A0B-4499-8A55-3B241D8E0EAB}" type="presParOf" srcId="{8A03A560-A240-7A40-8F19-4DFCA24798BA}" destId="{70AD225F-A245-2341-B5F6-6B628D755F01}" srcOrd="0" destOrd="0" presId="urn:microsoft.com/office/officeart/2009/3/layout/StepUpProcess"/>
    <dgm:cxn modelId="{8B01BA90-8C4A-4625-A4AC-E7567E53080F}" type="presParOf" srcId="{8A03A560-A240-7A40-8F19-4DFCA24798BA}" destId="{C2292E7D-1A6E-714B-AE74-B36E75E3015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DD1FBB-C933-D249-A5B3-E9255AF13EE9}" type="doc">
      <dgm:prSet loTypeId="urn:microsoft.com/office/officeart/2009/3/layout/StepUpProcess" loCatId="" qsTypeId="urn:microsoft.com/office/officeart/2005/8/quickstyle/3d4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614D6C0-20CE-3345-BA3C-806288AECA79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СПО</a:t>
          </a:r>
        </a:p>
      </dgm:t>
    </dgm:pt>
    <dgm:pt modelId="{31E1B7A5-337D-3849-AFAA-22A78CD8F2B3}" type="parTrans" cxnId="{E48114FA-A35A-884F-978A-56A220001988}">
      <dgm:prSet/>
      <dgm:spPr/>
      <dgm:t>
        <a:bodyPr/>
        <a:lstStyle/>
        <a:p>
          <a:endParaRPr lang="ru-RU"/>
        </a:p>
      </dgm:t>
    </dgm:pt>
    <dgm:pt modelId="{CD2A55F2-341E-8243-922C-902A83959FC2}" type="sibTrans" cxnId="{E48114FA-A35A-884F-978A-56A220001988}">
      <dgm:prSet/>
      <dgm:spPr/>
      <dgm:t>
        <a:bodyPr/>
        <a:lstStyle/>
        <a:p>
          <a:endParaRPr lang="ru-RU"/>
        </a:p>
      </dgm:t>
    </dgm:pt>
    <dgm:pt modelId="{EBCDA237-20F9-4C4C-80FC-89B37F98649F}">
      <dgm:prSet phldrT="[Текст]" custT="1"/>
      <dgm:spPr/>
      <dgm:t>
        <a:bodyPr/>
        <a:lstStyle/>
        <a:p>
          <a:pPr algn="l"/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ВУЗ</a:t>
          </a:r>
        </a:p>
      </dgm:t>
    </dgm:pt>
    <dgm:pt modelId="{0C49C4ED-F49D-7848-AF4D-D8FDA4BD4D76}" type="parTrans" cxnId="{9B55994C-AC09-3640-8BF2-BFD8A32A6671}">
      <dgm:prSet/>
      <dgm:spPr/>
      <dgm:t>
        <a:bodyPr/>
        <a:lstStyle/>
        <a:p>
          <a:endParaRPr lang="ru-RU"/>
        </a:p>
      </dgm:t>
    </dgm:pt>
    <dgm:pt modelId="{4C27EF5C-0928-A84A-AA3D-7C8F5762C23C}" type="sibTrans" cxnId="{9B55994C-AC09-3640-8BF2-BFD8A32A6671}">
      <dgm:prSet/>
      <dgm:spPr/>
      <dgm:t>
        <a:bodyPr/>
        <a:lstStyle/>
        <a:p>
          <a:endParaRPr lang="ru-RU"/>
        </a:p>
      </dgm:t>
    </dgm:pt>
    <dgm:pt modelId="{7927AA25-83E8-F144-8351-753BB7B76A69}" type="pres">
      <dgm:prSet presAssocID="{EBDD1FBB-C933-D249-A5B3-E9255AF13EE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0D6A2F7-2DC5-DC44-8607-BE275A4A4267}" type="pres">
      <dgm:prSet presAssocID="{E614D6C0-20CE-3345-BA3C-806288AECA79}" presName="composite" presStyleCnt="0"/>
      <dgm:spPr/>
    </dgm:pt>
    <dgm:pt modelId="{F944FB09-0977-214A-9857-B8378C548F36}" type="pres">
      <dgm:prSet presAssocID="{E614D6C0-20CE-3345-BA3C-806288AECA79}" presName="LShape" presStyleLbl="alignNode1" presStyleIdx="0" presStyleCnt="3" custScaleX="81378" custScaleY="54925" custLinFactNeighborX="9146" custLinFactNeighborY="-25714"/>
      <dgm:spPr/>
    </dgm:pt>
    <dgm:pt modelId="{4EEA7639-821C-BA45-8600-9B7E31E813EA}" type="pres">
      <dgm:prSet presAssocID="{E614D6C0-20CE-3345-BA3C-806288AECA79}" presName="ParentText" presStyleLbl="revTx" presStyleIdx="0" presStyleCnt="2" custScaleX="67452" custScaleY="14753" custLinFactNeighborX="859" custLinFactNeighborY="-71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437E9-B732-F844-B9D5-CF3CDB99776F}" type="pres">
      <dgm:prSet presAssocID="{E614D6C0-20CE-3345-BA3C-806288AECA79}" presName="Triangle" presStyleLbl="alignNode1" presStyleIdx="1" presStyleCnt="3" custScaleX="51225" custScaleY="51225" custLinFactNeighborX="19016" custLinFactNeighborY="64520"/>
      <dgm:spPr/>
    </dgm:pt>
    <dgm:pt modelId="{619689D1-EB8F-8F49-BC45-578FCFC1E32C}" type="pres">
      <dgm:prSet presAssocID="{CD2A55F2-341E-8243-922C-902A83959FC2}" presName="sibTrans" presStyleCnt="0"/>
      <dgm:spPr/>
    </dgm:pt>
    <dgm:pt modelId="{B857CBA0-B8B4-D942-AB59-CC271CC1C126}" type="pres">
      <dgm:prSet presAssocID="{CD2A55F2-341E-8243-922C-902A83959FC2}" presName="space" presStyleCnt="0"/>
      <dgm:spPr/>
    </dgm:pt>
    <dgm:pt modelId="{8A03A560-A240-7A40-8F19-4DFCA24798BA}" type="pres">
      <dgm:prSet presAssocID="{EBCDA237-20F9-4C4C-80FC-89B37F98649F}" presName="composite" presStyleCnt="0"/>
      <dgm:spPr/>
    </dgm:pt>
    <dgm:pt modelId="{70AD225F-A245-2341-B5F6-6B628D755F01}" type="pres">
      <dgm:prSet presAssocID="{EBCDA237-20F9-4C4C-80FC-89B37F98649F}" presName="LShape" presStyleLbl="alignNode1" presStyleIdx="2" presStyleCnt="3" custScaleX="77343" custScaleY="60919" custLinFactNeighborX="668" custLinFactNeighborY="-10666"/>
      <dgm:spPr/>
    </dgm:pt>
    <dgm:pt modelId="{C2292E7D-1A6E-714B-AE74-B36E75E3015C}" type="pres">
      <dgm:prSet presAssocID="{EBCDA237-20F9-4C4C-80FC-89B37F98649F}" presName="ParentText" presStyleLbl="revTx" presStyleIdx="1" presStyleCnt="2" custLinFactNeighborX="9968" custLinFactNeighborY="-203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55994C-AC09-3640-8BF2-BFD8A32A6671}" srcId="{EBDD1FBB-C933-D249-A5B3-E9255AF13EE9}" destId="{EBCDA237-20F9-4C4C-80FC-89B37F98649F}" srcOrd="1" destOrd="0" parTransId="{0C49C4ED-F49D-7848-AF4D-D8FDA4BD4D76}" sibTransId="{4C27EF5C-0928-A84A-AA3D-7C8F5762C23C}"/>
    <dgm:cxn modelId="{C2DB12CD-C137-4117-84D6-B8595ACE2B2B}" type="presOf" srcId="{E614D6C0-20CE-3345-BA3C-806288AECA79}" destId="{4EEA7639-821C-BA45-8600-9B7E31E813EA}" srcOrd="0" destOrd="0" presId="urn:microsoft.com/office/officeart/2009/3/layout/StepUpProcess"/>
    <dgm:cxn modelId="{E48114FA-A35A-884F-978A-56A220001988}" srcId="{EBDD1FBB-C933-D249-A5B3-E9255AF13EE9}" destId="{E614D6C0-20CE-3345-BA3C-806288AECA79}" srcOrd="0" destOrd="0" parTransId="{31E1B7A5-337D-3849-AFAA-22A78CD8F2B3}" sibTransId="{CD2A55F2-341E-8243-922C-902A83959FC2}"/>
    <dgm:cxn modelId="{34C7163B-355D-430E-AD46-353D8AC2A5DD}" type="presOf" srcId="{EBDD1FBB-C933-D249-A5B3-E9255AF13EE9}" destId="{7927AA25-83E8-F144-8351-753BB7B76A69}" srcOrd="0" destOrd="0" presId="urn:microsoft.com/office/officeart/2009/3/layout/StepUpProcess"/>
    <dgm:cxn modelId="{5DDCDFBD-F853-4489-97F8-127C1DFD755D}" type="presOf" srcId="{EBCDA237-20F9-4C4C-80FC-89B37F98649F}" destId="{C2292E7D-1A6E-714B-AE74-B36E75E3015C}" srcOrd="0" destOrd="0" presId="urn:microsoft.com/office/officeart/2009/3/layout/StepUpProcess"/>
    <dgm:cxn modelId="{A00B49FA-B9BB-48AA-85E6-96F74B6E7366}" type="presParOf" srcId="{7927AA25-83E8-F144-8351-753BB7B76A69}" destId="{D0D6A2F7-2DC5-DC44-8607-BE275A4A4267}" srcOrd="0" destOrd="0" presId="urn:microsoft.com/office/officeart/2009/3/layout/StepUpProcess"/>
    <dgm:cxn modelId="{E03EB7D1-CA0B-48CD-B2BC-7ECD2F1AE330}" type="presParOf" srcId="{D0D6A2F7-2DC5-DC44-8607-BE275A4A4267}" destId="{F944FB09-0977-214A-9857-B8378C548F36}" srcOrd="0" destOrd="0" presId="urn:microsoft.com/office/officeart/2009/3/layout/StepUpProcess"/>
    <dgm:cxn modelId="{3EB9070D-21BF-4359-90CD-6E1CF088267D}" type="presParOf" srcId="{D0D6A2F7-2DC5-DC44-8607-BE275A4A4267}" destId="{4EEA7639-821C-BA45-8600-9B7E31E813EA}" srcOrd="1" destOrd="0" presId="urn:microsoft.com/office/officeart/2009/3/layout/StepUpProcess"/>
    <dgm:cxn modelId="{B9AE006B-CF2D-46F4-BC52-CDD31A37F8AF}" type="presParOf" srcId="{D0D6A2F7-2DC5-DC44-8607-BE275A4A4267}" destId="{51A437E9-B732-F844-B9D5-CF3CDB99776F}" srcOrd="2" destOrd="0" presId="urn:microsoft.com/office/officeart/2009/3/layout/StepUpProcess"/>
    <dgm:cxn modelId="{A4E4F52C-A3C4-4227-A79C-D7B7076E2BEA}" type="presParOf" srcId="{7927AA25-83E8-F144-8351-753BB7B76A69}" destId="{619689D1-EB8F-8F49-BC45-578FCFC1E32C}" srcOrd="1" destOrd="0" presId="urn:microsoft.com/office/officeart/2009/3/layout/StepUpProcess"/>
    <dgm:cxn modelId="{44A6D9EC-87B8-4091-AAE5-5EE903279F59}" type="presParOf" srcId="{619689D1-EB8F-8F49-BC45-578FCFC1E32C}" destId="{B857CBA0-B8B4-D942-AB59-CC271CC1C126}" srcOrd="0" destOrd="0" presId="urn:microsoft.com/office/officeart/2009/3/layout/StepUpProcess"/>
    <dgm:cxn modelId="{21807ED4-E0C2-415A-A755-13AB22B42059}" type="presParOf" srcId="{7927AA25-83E8-F144-8351-753BB7B76A69}" destId="{8A03A560-A240-7A40-8F19-4DFCA24798BA}" srcOrd="2" destOrd="0" presId="urn:microsoft.com/office/officeart/2009/3/layout/StepUpProcess"/>
    <dgm:cxn modelId="{679AF9C0-E67D-429E-8314-DAECC995777F}" type="presParOf" srcId="{8A03A560-A240-7A40-8F19-4DFCA24798BA}" destId="{70AD225F-A245-2341-B5F6-6B628D755F01}" srcOrd="0" destOrd="0" presId="urn:microsoft.com/office/officeart/2009/3/layout/StepUpProcess"/>
    <dgm:cxn modelId="{94C537A3-8816-4390-AD61-8B36CF2D0DE5}" type="presParOf" srcId="{8A03A560-A240-7A40-8F19-4DFCA24798BA}" destId="{C2292E7D-1A6E-714B-AE74-B36E75E3015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DD1FBB-C933-D249-A5B3-E9255AF13EE9}" type="doc">
      <dgm:prSet loTypeId="urn:microsoft.com/office/officeart/2009/3/layout/StepUpProcess" loCatId="" qsTypeId="urn:microsoft.com/office/officeart/2005/8/quickstyle/3d4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BCDA237-20F9-4C4C-80FC-89B37F98649F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ДОПОЛНИТЕЛЬНОЕ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ОБРАЗОВАНИЕ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 5 до 17 лет</a:t>
          </a:r>
        </a:p>
      </dgm:t>
    </dgm:pt>
    <dgm:pt modelId="{0C49C4ED-F49D-7848-AF4D-D8FDA4BD4D76}" type="parTrans" cxnId="{9B55994C-AC09-3640-8BF2-BFD8A32A6671}">
      <dgm:prSet/>
      <dgm:spPr/>
      <dgm:t>
        <a:bodyPr/>
        <a:lstStyle/>
        <a:p>
          <a:endParaRPr lang="ru-RU"/>
        </a:p>
      </dgm:t>
    </dgm:pt>
    <dgm:pt modelId="{4C27EF5C-0928-A84A-AA3D-7C8F5762C23C}" type="sibTrans" cxnId="{9B55994C-AC09-3640-8BF2-BFD8A32A6671}">
      <dgm:prSet/>
      <dgm:spPr/>
      <dgm:t>
        <a:bodyPr/>
        <a:lstStyle/>
        <a:p>
          <a:endParaRPr lang="ru-RU"/>
        </a:p>
      </dgm:t>
    </dgm:pt>
    <dgm:pt modelId="{E614D6C0-20CE-3345-BA3C-806288AECA79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ОТДЫХ И ОЗДОРОВЛЕНИЕ </a:t>
          </a:r>
        </a:p>
        <a:p>
          <a:pPr algn="l"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 7 до 17 лет</a:t>
          </a:r>
        </a:p>
      </dgm:t>
    </dgm:pt>
    <dgm:pt modelId="{CD2A55F2-341E-8243-922C-902A83959FC2}" type="sibTrans" cxnId="{E48114FA-A35A-884F-978A-56A220001988}">
      <dgm:prSet/>
      <dgm:spPr/>
      <dgm:t>
        <a:bodyPr/>
        <a:lstStyle/>
        <a:p>
          <a:endParaRPr lang="ru-RU"/>
        </a:p>
      </dgm:t>
    </dgm:pt>
    <dgm:pt modelId="{31E1B7A5-337D-3849-AFAA-22A78CD8F2B3}" type="parTrans" cxnId="{E48114FA-A35A-884F-978A-56A220001988}">
      <dgm:prSet/>
      <dgm:spPr/>
      <dgm:t>
        <a:bodyPr/>
        <a:lstStyle/>
        <a:p>
          <a:endParaRPr lang="ru-RU"/>
        </a:p>
      </dgm:t>
    </dgm:pt>
    <dgm:pt modelId="{7927AA25-83E8-F144-8351-753BB7B76A69}" type="pres">
      <dgm:prSet presAssocID="{EBDD1FBB-C933-D249-A5B3-E9255AF13EE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0D6A2F7-2DC5-DC44-8607-BE275A4A4267}" type="pres">
      <dgm:prSet presAssocID="{E614D6C0-20CE-3345-BA3C-806288AECA79}" presName="composite" presStyleCnt="0"/>
      <dgm:spPr/>
    </dgm:pt>
    <dgm:pt modelId="{F944FB09-0977-214A-9857-B8378C548F36}" type="pres">
      <dgm:prSet presAssocID="{E614D6C0-20CE-3345-BA3C-806288AECA79}" presName="LShape" presStyleLbl="alignNode1" presStyleIdx="0" presStyleCnt="3" custScaleX="78041" custScaleY="54925" custLinFactNeighborX="8844" custLinFactNeighborY="-5018"/>
      <dgm:spPr/>
    </dgm:pt>
    <dgm:pt modelId="{4EEA7639-821C-BA45-8600-9B7E31E813EA}" type="pres">
      <dgm:prSet presAssocID="{E614D6C0-20CE-3345-BA3C-806288AECA79}" presName="ParentText" presStyleLbl="revTx" presStyleIdx="0" presStyleCnt="2" custScaleX="89651" custScaleY="14753" custLinFactX="825" custLinFactNeighborX="100000" custLinFactNeighborY="-828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437E9-B732-F844-B9D5-CF3CDB99776F}" type="pres">
      <dgm:prSet presAssocID="{E614D6C0-20CE-3345-BA3C-806288AECA79}" presName="Triangle" presStyleLbl="alignNode1" presStyleIdx="1" presStyleCnt="3" custScaleX="51225" custScaleY="51225" custLinFactY="38399" custLinFactNeighborX="9935" custLinFactNeighborY="100000"/>
      <dgm:spPr/>
    </dgm:pt>
    <dgm:pt modelId="{619689D1-EB8F-8F49-BC45-578FCFC1E32C}" type="pres">
      <dgm:prSet presAssocID="{CD2A55F2-341E-8243-922C-902A83959FC2}" presName="sibTrans" presStyleCnt="0"/>
      <dgm:spPr/>
    </dgm:pt>
    <dgm:pt modelId="{B857CBA0-B8B4-D942-AB59-CC271CC1C126}" type="pres">
      <dgm:prSet presAssocID="{CD2A55F2-341E-8243-922C-902A83959FC2}" presName="space" presStyleCnt="0"/>
      <dgm:spPr/>
    </dgm:pt>
    <dgm:pt modelId="{8A03A560-A240-7A40-8F19-4DFCA24798BA}" type="pres">
      <dgm:prSet presAssocID="{EBCDA237-20F9-4C4C-80FC-89B37F98649F}" presName="composite" presStyleCnt="0"/>
      <dgm:spPr/>
    </dgm:pt>
    <dgm:pt modelId="{70AD225F-A245-2341-B5F6-6B628D755F01}" type="pres">
      <dgm:prSet presAssocID="{EBCDA237-20F9-4C4C-80FC-89B37F98649F}" presName="LShape" presStyleLbl="alignNode1" presStyleIdx="2" presStyleCnt="3" custScaleX="97839" custScaleY="60919" custLinFactNeighborX="-5956" custLinFactNeighborY="7713"/>
      <dgm:spPr/>
    </dgm:pt>
    <dgm:pt modelId="{C2292E7D-1A6E-714B-AE74-B36E75E3015C}" type="pres">
      <dgm:prSet presAssocID="{EBCDA237-20F9-4C4C-80FC-89B37F98649F}" presName="ParentText" presStyleLbl="revTx" presStyleIdx="1" presStyleCnt="2" custScaleX="117176" custLinFactNeighborX="-92628" custLinFactNeighborY="-12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55994C-AC09-3640-8BF2-BFD8A32A6671}" srcId="{EBDD1FBB-C933-D249-A5B3-E9255AF13EE9}" destId="{EBCDA237-20F9-4C4C-80FC-89B37F98649F}" srcOrd="1" destOrd="0" parTransId="{0C49C4ED-F49D-7848-AF4D-D8FDA4BD4D76}" sibTransId="{4C27EF5C-0928-A84A-AA3D-7C8F5762C23C}"/>
    <dgm:cxn modelId="{DFEE6B77-DC7A-4683-819E-76068A3A592B}" type="presOf" srcId="{EBDD1FBB-C933-D249-A5B3-E9255AF13EE9}" destId="{7927AA25-83E8-F144-8351-753BB7B76A69}" srcOrd="0" destOrd="0" presId="urn:microsoft.com/office/officeart/2009/3/layout/StepUpProcess"/>
    <dgm:cxn modelId="{E48114FA-A35A-884F-978A-56A220001988}" srcId="{EBDD1FBB-C933-D249-A5B3-E9255AF13EE9}" destId="{E614D6C0-20CE-3345-BA3C-806288AECA79}" srcOrd="0" destOrd="0" parTransId="{31E1B7A5-337D-3849-AFAA-22A78CD8F2B3}" sibTransId="{CD2A55F2-341E-8243-922C-902A83959FC2}"/>
    <dgm:cxn modelId="{4EC30CAC-CCF8-45E5-9267-AAFB64EDA281}" type="presOf" srcId="{EBCDA237-20F9-4C4C-80FC-89B37F98649F}" destId="{C2292E7D-1A6E-714B-AE74-B36E75E3015C}" srcOrd="0" destOrd="0" presId="urn:microsoft.com/office/officeart/2009/3/layout/StepUpProcess"/>
    <dgm:cxn modelId="{275AD098-2A6F-424D-BA33-F8BEAC72818D}" type="presOf" srcId="{E614D6C0-20CE-3345-BA3C-806288AECA79}" destId="{4EEA7639-821C-BA45-8600-9B7E31E813EA}" srcOrd="0" destOrd="0" presId="urn:microsoft.com/office/officeart/2009/3/layout/StepUpProcess"/>
    <dgm:cxn modelId="{179961C6-4035-4F38-894A-61DA5A351C0C}" type="presParOf" srcId="{7927AA25-83E8-F144-8351-753BB7B76A69}" destId="{D0D6A2F7-2DC5-DC44-8607-BE275A4A4267}" srcOrd="0" destOrd="0" presId="urn:microsoft.com/office/officeart/2009/3/layout/StepUpProcess"/>
    <dgm:cxn modelId="{066EBA59-2560-46EB-A837-1F6F906CBCA1}" type="presParOf" srcId="{D0D6A2F7-2DC5-DC44-8607-BE275A4A4267}" destId="{F944FB09-0977-214A-9857-B8378C548F36}" srcOrd="0" destOrd="0" presId="urn:microsoft.com/office/officeart/2009/3/layout/StepUpProcess"/>
    <dgm:cxn modelId="{357EF87F-B279-4AE8-8B95-E70611B5ED91}" type="presParOf" srcId="{D0D6A2F7-2DC5-DC44-8607-BE275A4A4267}" destId="{4EEA7639-821C-BA45-8600-9B7E31E813EA}" srcOrd="1" destOrd="0" presId="urn:microsoft.com/office/officeart/2009/3/layout/StepUpProcess"/>
    <dgm:cxn modelId="{CEFCA4F6-BAE0-47AA-81A7-7D1C3792DD82}" type="presParOf" srcId="{D0D6A2F7-2DC5-DC44-8607-BE275A4A4267}" destId="{51A437E9-B732-F844-B9D5-CF3CDB99776F}" srcOrd="2" destOrd="0" presId="urn:microsoft.com/office/officeart/2009/3/layout/StepUpProcess"/>
    <dgm:cxn modelId="{B069923D-167F-4D43-8901-4EC03C597670}" type="presParOf" srcId="{7927AA25-83E8-F144-8351-753BB7B76A69}" destId="{619689D1-EB8F-8F49-BC45-578FCFC1E32C}" srcOrd="1" destOrd="0" presId="urn:microsoft.com/office/officeart/2009/3/layout/StepUpProcess"/>
    <dgm:cxn modelId="{8AB3393A-1A43-4CA4-8D81-7FD24D206ED6}" type="presParOf" srcId="{619689D1-EB8F-8F49-BC45-578FCFC1E32C}" destId="{B857CBA0-B8B4-D942-AB59-CC271CC1C126}" srcOrd="0" destOrd="0" presId="urn:microsoft.com/office/officeart/2009/3/layout/StepUpProcess"/>
    <dgm:cxn modelId="{363661C7-5AE4-47C0-A75C-35E629646187}" type="presParOf" srcId="{7927AA25-83E8-F144-8351-753BB7B76A69}" destId="{8A03A560-A240-7A40-8F19-4DFCA24798BA}" srcOrd="2" destOrd="0" presId="urn:microsoft.com/office/officeart/2009/3/layout/StepUpProcess"/>
    <dgm:cxn modelId="{1317F8C5-72AC-41F0-AD66-8275D4DCF3E7}" type="presParOf" srcId="{8A03A560-A240-7A40-8F19-4DFCA24798BA}" destId="{70AD225F-A245-2341-B5F6-6B628D755F01}" srcOrd="0" destOrd="0" presId="urn:microsoft.com/office/officeart/2009/3/layout/StepUpProcess"/>
    <dgm:cxn modelId="{5886EAB6-0AFF-49B5-AE34-C0C37B60E530}" type="presParOf" srcId="{8A03A560-A240-7A40-8F19-4DFCA24798BA}" destId="{C2292E7D-1A6E-714B-AE74-B36E75E3015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6B267-C594-4588-ADA7-46DFD4D70D7A}">
      <dsp:nvSpPr>
        <dsp:cNvPr id="0" name=""/>
        <dsp:cNvSpPr/>
      </dsp:nvSpPr>
      <dsp:spPr>
        <a:xfrm>
          <a:off x="391764" y="158443"/>
          <a:ext cx="5255303" cy="1532349"/>
        </a:xfrm>
        <a:prstGeom prst="rect">
          <a:avLst/>
        </a:prstGeom>
        <a:solidFill>
          <a:srgbClr val="644B2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1" kern="1200" dirty="0">
            <a:solidFill>
              <a:schemeClr val="bg1"/>
            </a:solidFill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FFE687"/>
              </a:solidFill>
            </a:rPr>
            <a:t>Социальная защита</a:t>
          </a:r>
          <a:r>
            <a:rPr lang="ru-RU" sz="2800" b="1" kern="1200" dirty="0">
              <a:solidFill>
                <a:schemeClr val="bg1"/>
              </a:solidFill>
            </a:rPr>
            <a:t/>
          </a:r>
          <a:br>
            <a:rPr lang="ru-RU" sz="2800" b="1" kern="1200" dirty="0">
              <a:solidFill>
                <a:schemeClr val="bg1"/>
              </a:solidFill>
            </a:rPr>
          </a:br>
          <a:r>
            <a:rPr lang="ru-RU" sz="2800" b="1" kern="1200" dirty="0">
              <a:solidFill>
                <a:schemeClr val="bg1"/>
              </a:solidFill>
            </a:rPr>
            <a:t>29 мер, в том числе </a:t>
          </a:r>
          <a:br>
            <a:rPr lang="ru-RU" sz="2800" b="1" kern="1200" dirty="0">
              <a:solidFill>
                <a:schemeClr val="bg1"/>
              </a:solidFill>
            </a:rPr>
          </a:br>
          <a:r>
            <a:rPr lang="ru-RU" sz="2800" b="1" kern="1200" dirty="0">
              <a:solidFill>
                <a:schemeClr val="bg1"/>
              </a:solidFill>
            </a:rPr>
            <a:t>11 в сфере соц. обслуживания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1" kern="1200" dirty="0"/>
        </a:p>
      </dsp:txBody>
      <dsp:txXfrm>
        <a:off x="391764" y="158443"/>
        <a:ext cx="5255303" cy="1532349"/>
      </dsp:txXfrm>
    </dsp:sp>
    <dsp:sp modelId="{15DE4B21-E322-48DC-8392-9DF678954CC2}">
      <dsp:nvSpPr>
        <dsp:cNvPr id="0" name=""/>
        <dsp:cNvSpPr/>
      </dsp:nvSpPr>
      <dsp:spPr>
        <a:xfrm>
          <a:off x="6153529" y="165949"/>
          <a:ext cx="3685019" cy="1474861"/>
        </a:xfrm>
        <a:prstGeom prst="rect">
          <a:avLst/>
        </a:prstGeom>
        <a:solidFill>
          <a:srgbClr val="8A683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FFE687"/>
              </a:solidFill>
            </a:rPr>
            <a:t>Образование</a:t>
          </a:r>
          <a:r>
            <a:rPr lang="ru-RU" sz="2800" b="1" kern="1200" dirty="0"/>
            <a:t>               1</a:t>
          </a:r>
          <a:r>
            <a:rPr lang="en-US" sz="2800" b="1" kern="1200" dirty="0"/>
            <a:t>5</a:t>
          </a:r>
          <a:r>
            <a:rPr lang="ru-RU" sz="2800" b="1" kern="1200" dirty="0"/>
            <a:t> мер </a:t>
          </a:r>
        </a:p>
      </dsp:txBody>
      <dsp:txXfrm>
        <a:off x="6153529" y="165949"/>
        <a:ext cx="3685019" cy="1474861"/>
      </dsp:txXfrm>
    </dsp:sp>
    <dsp:sp modelId="{19D37130-755A-489A-8615-0D951E37110B}">
      <dsp:nvSpPr>
        <dsp:cNvPr id="0" name=""/>
        <dsp:cNvSpPr/>
      </dsp:nvSpPr>
      <dsp:spPr>
        <a:xfrm>
          <a:off x="7604835" y="1823626"/>
          <a:ext cx="2219088" cy="1443651"/>
        </a:xfrm>
        <a:prstGeom prst="rect">
          <a:avLst/>
        </a:prstGeom>
        <a:solidFill>
          <a:srgbClr val="644B2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rgbClr val="FFE687"/>
              </a:solidFill>
            </a:rPr>
            <a:t>ЖКХ</a:t>
          </a:r>
          <a:r>
            <a:rPr lang="ru-RU" sz="2800" b="1" kern="1200"/>
            <a:t>                  3 </a:t>
          </a:r>
          <a:r>
            <a:rPr lang="ru-RU" sz="2800" b="1" kern="1200" dirty="0"/>
            <a:t>меры</a:t>
          </a:r>
        </a:p>
      </dsp:txBody>
      <dsp:txXfrm>
        <a:off x="7604835" y="1823626"/>
        <a:ext cx="2219088" cy="1443651"/>
      </dsp:txXfrm>
    </dsp:sp>
    <dsp:sp modelId="{9E6AC054-523E-42BE-80C4-09E21FA2E9CC}">
      <dsp:nvSpPr>
        <dsp:cNvPr id="0" name=""/>
        <dsp:cNvSpPr/>
      </dsp:nvSpPr>
      <dsp:spPr>
        <a:xfrm>
          <a:off x="4278826" y="1816210"/>
          <a:ext cx="3200346" cy="1430686"/>
        </a:xfrm>
        <a:prstGeom prst="rect">
          <a:avLst/>
        </a:prstGeom>
        <a:solidFill>
          <a:srgbClr val="B790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FFE687"/>
              </a:solidFill>
            </a:rPr>
            <a:t>Здравоохранение</a:t>
          </a:r>
          <a:r>
            <a:rPr lang="ru-RU" sz="2800" b="1" kern="1200" dirty="0"/>
            <a:t>                  </a:t>
          </a:r>
          <a:r>
            <a:rPr lang="en-US" sz="2800" b="1" kern="1200" dirty="0"/>
            <a:t>3</a:t>
          </a:r>
          <a:r>
            <a:rPr lang="ru-RU" sz="2800" b="1" kern="1200" dirty="0"/>
            <a:t> меры</a:t>
          </a:r>
        </a:p>
      </dsp:txBody>
      <dsp:txXfrm>
        <a:off x="4278826" y="1816210"/>
        <a:ext cx="3200346" cy="1430686"/>
      </dsp:txXfrm>
    </dsp:sp>
    <dsp:sp modelId="{5B237CCE-916B-44BF-AD6F-74D0AA92BDCC}">
      <dsp:nvSpPr>
        <dsp:cNvPr id="0" name=""/>
        <dsp:cNvSpPr/>
      </dsp:nvSpPr>
      <dsp:spPr>
        <a:xfrm>
          <a:off x="434483" y="3435085"/>
          <a:ext cx="1826896" cy="1366913"/>
        </a:xfrm>
        <a:prstGeom prst="rect">
          <a:avLst/>
        </a:prstGeom>
        <a:solidFill>
          <a:srgbClr val="B790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FFE687"/>
              </a:solidFill>
            </a:rPr>
            <a:t>Бизнес</a:t>
          </a:r>
          <a:r>
            <a:rPr lang="ru-RU" sz="2800" b="1" kern="1200" dirty="0"/>
            <a:t>                  3 меры</a:t>
          </a:r>
        </a:p>
      </dsp:txBody>
      <dsp:txXfrm>
        <a:off x="434483" y="3435085"/>
        <a:ext cx="1826896" cy="1366913"/>
      </dsp:txXfrm>
    </dsp:sp>
    <dsp:sp modelId="{DFD2A0DE-19A1-4DF6-90E0-B7DC7B805B1E}">
      <dsp:nvSpPr>
        <dsp:cNvPr id="0" name=""/>
        <dsp:cNvSpPr/>
      </dsp:nvSpPr>
      <dsp:spPr>
        <a:xfrm>
          <a:off x="433326" y="1823371"/>
          <a:ext cx="3610735" cy="1423658"/>
        </a:xfrm>
        <a:prstGeom prst="rect">
          <a:avLst/>
        </a:prstGeom>
        <a:solidFill>
          <a:srgbClr val="543F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FFE687"/>
              </a:solidFill>
            </a:rPr>
            <a:t>Труд и занятость                  </a:t>
          </a:r>
          <a:r>
            <a:rPr lang="en-US" sz="2800" b="1" kern="1200" dirty="0"/>
            <a:t>3</a:t>
          </a:r>
          <a:r>
            <a:rPr lang="ru-RU" sz="2800" b="1" kern="1200" dirty="0"/>
            <a:t> меры</a:t>
          </a:r>
        </a:p>
      </dsp:txBody>
      <dsp:txXfrm>
        <a:off x="433326" y="1823371"/>
        <a:ext cx="3610735" cy="1423658"/>
      </dsp:txXfrm>
    </dsp:sp>
    <dsp:sp modelId="{636DC552-7924-4A12-B594-F75B067DD9A4}">
      <dsp:nvSpPr>
        <dsp:cNvPr id="0" name=""/>
        <dsp:cNvSpPr/>
      </dsp:nvSpPr>
      <dsp:spPr>
        <a:xfrm>
          <a:off x="5901087" y="3468249"/>
          <a:ext cx="3927326" cy="1333883"/>
        </a:xfrm>
        <a:prstGeom prst="rect">
          <a:avLst/>
        </a:prstGeom>
        <a:solidFill>
          <a:srgbClr val="3D2E1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FFE687"/>
              </a:solidFill>
            </a:rPr>
            <a:t>Иные меры</a:t>
          </a:r>
          <a:r>
            <a:rPr lang="ru-RU" sz="2800" b="1" kern="1200" dirty="0"/>
            <a:t/>
          </a:r>
          <a:br>
            <a:rPr lang="ru-RU" sz="2800" b="1" kern="1200" dirty="0"/>
          </a:br>
          <a:r>
            <a:rPr lang="ru-RU" sz="2800" b="1" kern="1200" dirty="0"/>
            <a:t>7 мер</a:t>
          </a:r>
        </a:p>
      </dsp:txBody>
      <dsp:txXfrm>
        <a:off x="5901087" y="3468249"/>
        <a:ext cx="3927326" cy="1333883"/>
      </dsp:txXfrm>
    </dsp:sp>
    <dsp:sp modelId="{B0A3F91E-E06F-4A63-A61D-8BCB501E1EE2}">
      <dsp:nvSpPr>
        <dsp:cNvPr id="0" name=""/>
        <dsp:cNvSpPr/>
      </dsp:nvSpPr>
      <dsp:spPr>
        <a:xfrm>
          <a:off x="3176415" y="3435223"/>
          <a:ext cx="1826896" cy="1366913"/>
        </a:xfrm>
        <a:prstGeom prst="rect">
          <a:avLst/>
        </a:prstGeom>
        <a:solidFill>
          <a:srgbClr val="8A683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FFE687"/>
              </a:solidFill>
            </a:rPr>
            <a:t>Земля</a:t>
          </a:r>
          <a:r>
            <a:rPr lang="ru-RU" sz="2800" b="1" kern="1200" dirty="0"/>
            <a:t>                  2 меры</a:t>
          </a:r>
        </a:p>
      </dsp:txBody>
      <dsp:txXfrm>
        <a:off x="3176415" y="3435223"/>
        <a:ext cx="1826896" cy="13669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E0B06-81FC-4EAC-84E1-94F5F49119B0}">
      <dsp:nvSpPr>
        <dsp:cNvPr id="0" name=""/>
        <dsp:cNvSpPr/>
      </dsp:nvSpPr>
      <dsp:spPr>
        <a:xfrm>
          <a:off x="1936" y="0"/>
          <a:ext cx="3013606" cy="541866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373C15"/>
              </a:solidFill>
              <a:latin typeface="+mn-lt"/>
              <a:ea typeface="+mn-ea"/>
              <a:cs typeface="+mn-cs"/>
            </a:rPr>
            <a:t>Призыв (поступление) на военную службу</a:t>
          </a:r>
        </a:p>
      </dsp:txBody>
      <dsp:txXfrm>
        <a:off x="1936" y="2167466"/>
        <a:ext cx="3013606" cy="2167466"/>
      </dsp:txXfrm>
    </dsp:sp>
    <dsp:sp modelId="{ED4994E2-3F79-4043-9F5F-C0A0CDCBAC51}">
      <dsp:nvSpPr>
        <dsp:cNvPr id="0" name=""/>
        <dsp:cNvSpPr/>
      </dsp:nvSpPr>
      <dsp:spPr>
        <a:xfrm>
          <a:off x="606532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D25430-3A16-44D8-8412-90236609247A}">
      <dsp:nvSpPr>
        <dsp:cNvPr id="0" name=""/>
        <dsp:cNvSpPr/>
      </dsp:nvSpPr>
      <dsp:spPr>
        <a:xfrm>
          <a:off x="3105951" y="0"/>
          <a:ext cx="3013606" cy="541866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373C15"/>
              </a:solidFill>
              <a:latin typeface="+mn-lt"/>
              <a:ea typeface="+mn-ea"/>
              <a:cs typeface="+mn-cs"/>
            </a:rPr>
            <a:t>Прохождение военной службы</a:t>
          </a:r>
        </a:p>
      </dsp:txBody>
      <dsp:txXfrm>
        <a:off x="3105951" y="2167466"/>
        <a:ext cx="3013606" cy="2167466"/>
      </dsp:txXfrm>
    </dsp:sp>
    <dsp:sp modelId="{F58FF752-5F06-4C32-9AE2-DC2224DD0AEB}">
      <dsp:nvSpPr>
        <dsp:cNvPr id="0" name=""/>
        <dsp:cNvSpPr/>
      </dsp:nvSpPr>
      <dsp:spPr>
        <a:xfrm>
          <a:off x="3710546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651A7-0198-4229-B1D6-1E34B34A7AD8}">
      <dsp:nvSpPr>
        <dsp:cNvPr id="0" name=""/>
        <dsp:cNvSpPr/>
      </dsp:nvSpPr>
      <dsp:spPr>
        <a:xfrm>
          <a:off x="6209965" y="0"/>
          <a:ext cx="3013606" cy="541866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rgbClr val="373C15"/>
            </a:solidFill>
            <a:latin typeface="+mn-lt"/>
            <a:ea typeface="+mn-ea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srgbClr val="373C15"/>
              </a:solidFill>
              <a:latin typeface="+mn-lt"/>
              <a:ea typeface="+mn-ea"/>
              <a:cs typeface="+mn-cs"/>
            </a:rPr>
            <a:t>Увольнение                     с военной службы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>
              <a:solidFill>
                <a:srgbClr val="373C15"/>
              </a:solidFill>
              <a:latin typeface="+mn-lt"/>
              <a:ea typeface="+mn-ea"/>
              <a:cs typeface="+mn-cs"/>
            </a:rPr>
            <a:t>или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</a:pPr>
          <a:r>
            <a:rPr lang="ru-RU" sz="2000" b="1" kern="1200" dirty="0" smtClean="0">
              <a:solidFill>
                <a:srgbClr val="373C15"/>
              </a:solidFill>
              <a:latin typeface="+mn-lt"/>
              <a:ea typeface="+mn-ea"/>
              <a:cs typeface="+mn-cs"/>
            </a:rPr>
            <a:t>потеря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</a:pPr>
          <a:r>
            <a:rPr lang="ru-RU" sz="2000" b="1" kern="1200" dirty="0" smtClean="0">
              <a:solidFill>
                <a:srgbClr val="373C15"/>
              </a:solidFill>
              <a:latin typeface="+mn-lt"/>
              <a:ea typeface="+mn-ea"/>
              <a:cs typeface="+mn-cs"/>
            </a:rPr>
            <a:t>кормильца</a:t>
          </a:r>
        </a:p>
      </dsp:txBody>
      <dsp:txXfrm>
        <a:off x="6209965" y="2167466"/>
        <a:ext cx="3013606" cy="2167466"/>
      </dsp:txXfrm>
    </dsp:sp>
    <dsp:sp modelId="{B315619E-499F-46ED-B406-3B07C623D134}">
      <dsp:nvSpPr>
        <dsp:cNvPr id="0" name=""/>
        <dsp:cNvSpPr/>
      </dsp:nvSpPr>
      <dsp:spPr>
        <a:xfrm>
          <a:off x="6814560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1BAEF-F2AA-4DD3-9BCD-E4F99A10325F}">
      <dsp:nvSpPr>
        <dsp:cNvPr id="0" name=""/>
        <dsp:cNvSpPr/>
      </dsp:nvSpPr>
      <dsp:spPr>
        <a:xfrm>
          <a:off x="381751" y="4449229"/>
          <a:ext cx="8487468" cy="812800"/>
        </a:xfrm>
        <a:prstGeom prst="rightArrow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4FB09-0977-214A-9857-B8378C548F36}">
      <dsp:nvSpPr>
        <dsp:cNvPr id="0" name=""/>
        <dsp:cNvSpPr/>
      </dsp:nvSpPr>
      <dsp:spPr>
        <a:xfrm rot="5400000">
          <a:off x="2655430" y="579081"/>
          <a:ext cx="1770390" cy="436469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A7639-821C-BA45-8600-9B7E31E813EA}">
      <dsp:nvSpPr>
        <dsp:cNvPr id="0" name=""/>
        <dsp:cNvSpPr/>
      </dsp:nvSpPr>
      <dsp:spPr>
        <a:xfrm>
          <a:off x="1730002" y="991300"/>
          <a:ext cx="3266145" cy="626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>
              <a:solidFill>
                <a:schemeClr val="tx1"/>
              </a:solidFill>
            </a:rPr>
            <a:t>ДЕТСКИЙ САД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>
              <a:solidFill>
                <a:schemeClr val="tx1"/>
              </a:solidFill>
            </a:rPr>
            <a:t>от 0 до 7 лет</a:t>
          </a:r>
        </a:p>
      </dsp:txBody>
      <dsp:txXfrm>
        <a:off x="1730002" y="991300"/>
        <a:ext cx="3266145" cy="626184"/>
      </dsp:txXfrm>
    </dsp:sp>
    <dsp:sp modelId="{51A437E9-B732-F844-B9D5-CF3CDB99776F}">
      <dsp:nvSpPr>
        <dsp:cNvPr id="0" name=""/>
        <dsp:cNvSpPr/>
      </dsp:nvSpPr>
      <dsp:spPr>
        <a:xfrm>
          <a:off x="5225493" y="1325933"/>
          <a:ext cx="468001" cy="468001"/>
        </a:xfrm>
        <a:prstGeom prst="triangle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D225F-A245-2341-B5F6-6B628D755F01}">
      <dsp:nvSpPr>
        <dsp:cNvPr id="0" name=""/>
        <dsp:cNvSpPr/>
      </dsp:nvSpPr>
      <dsp:spPr>
        <a:xfrm rot="5400000">
          <a:off x="7277027" y="-71694"/>
          <a:ext cx="1963594" cy="4148274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92E7D-1A6E-714B-AE74-B36E75E3015C}">
      <dsp:nvSpPr>
        <dsp:cNvPr id="0" name=""/>
        <dsp:cNvSpPr/>
      </dsp:nvSpPr>
      <dsp:spPr>
        <a:xfrm>
          <a:off x="6555974" y="401707"/>
          <a:ext cx="4842177" cy="4244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ШКОЛА</a:t>
          </a:r>
        </a:p>
      </dsp:txBody>
      <dsp:txXfrm>
        <a:off x="6555974" y="401707"/>
        <a:ext cx="4842177" cy="42444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4FB09-0977-214A-9857-B8378C548F36}">
      <dsp:nvSpPr>
        <dsp:cNvPr id="0" name=""/>
        <dsp:cNvSpPr/>
      </dsp:nvSpPr>
      <dsp:spPr>
        <a:xfrm rot="5400000">
          <a:off x="2652267" y="576593"/>
          <a:ext cx="1772121" cy="436895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A7639-821C-BA45-8600-9B7E31E813EA}">
      <dsp:nvSpPr>
        <dsp:cNvPr id="0" name=""/>
        <dsp:cNvSpPr/>
      </dsp:nvSpPr>
      <dsp:spPr>
        <a:xfrm>
          <a:off x="1725934" y="1274169"/>
          <a:ext cx="3269338" cy="62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СПО</a:t>
          </a:r>
        </a:p>
      </dsp:txBody>
      <dsp:txXfrm>
        <a:off x="1725934" y="1274169"/>
        <a:ext cx="3269338" cy="626796"/>
      </dsp:txXfrm>
    </dsp:sp>
    <dsp:sp modelId="{51A437E9-B732-F844-B9D5-CF3CDB99776F}">
      <dsp:nvSpPr>
        <dsp:cNvPr id="0" name=""/>
        <dsp:cNvSpPr/>
      </dsp:nvSpPr>
      <dsp:spPr>
        <a:xfrm>
          <a:off x="5224842" y="1324176"/>
          <a:ext cx="468458" cy="468458"/>
        </a:xfrm>
        <a:prstGeom prst="triangle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D225F-A245-2341-B5F6-6B628D755F01}">
      <dsp:nvSpPr>
        <dsp:cNvPr id="0" name=""/>
        <dsp:cNvSpPr/>
      </dsp:nvSpPr>
      <dsp:spPr>
        <a:xfrm rot="5400000">
          <a:off x="7278381" y="-74818"/>
          <a:ext cx="1965513" cy="415232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92E7D-1A6E-714B-AE74-B36E75E3015C}">
      <dsp:nvSpPr>
        <dsp:cNvPr id="0" name=""/>
        <dsp:cNvSpPr/>
      </dsp:nvSpPr>
      <dsp:spPr>
        <a:xfrm>
          <a:off x="6556624" y="399046"/>
          <a:ext cx="4846911" cy="424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ВУЗ</a:t>
          </a:r>
        </a:p>
      </dsp:txBody>
      <dsp:txXfrm>
        <a:off x="6556624" y="399046"/>
        <a:ext cx="4846911" cy="42486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4FB09-0977-214A-9857-B8378C548F36}">
      <dsp:nvSpPr>
        <dsp:cNvPr id="0" name=""/>
        <dsp:cNvSpPr/>
      </dsp:nvSpPr>
      <dsp:spPr>
        <a:xfrm rot="5400000">
          <a:off x="1831867" y="1446501"/>
          <a:ext cx="1917306" cy="4533062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A7639-821C-BA45-8600-9B7E31E813EA}">
      <dsp:nvSpPr>
        <dsp:cNvPr id="0" name=""/>
        <dsp:cNvSpPr/>
      </dsp:nvSpPr>
      <dsp:spPr>
        <a:xfrm>
          <a:off x="5507347" y="870711"/>
          <a:ext cx="4701302" cy="678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ОТДЫХ И ОЗДОРОВЛЕНИЕ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 7 до 17 лет</a:t>
          </a:r>
        </a:p>
      </dsp:txBody>
      <dsp:txXfrm>
        <a:off x="5507347" y="870711"/>
        <a:ext cx="4701302" cy="678147"/>
      </dsp:txXfrm>
    </dsp:sp>
    <dsp:sp modelId="{51A437E9-B732-F844-B9D5-CF3CDB99776F}">
      <dsp:nvSpPr>
        <dsp:cNvPr id="0" name=""/>
        <dsp:cNvSpPr/>
      </dsp:nvSpPr>
      <dsp:spPr>
        <a:xfrm>
          <a:off x="4542897" y="2166950"/>
          <a:ext cx="506838" cy="506838"/>
        </a:xfrm>
        <a:prstGeom prst="triangle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D225F-A245-2341-B5F6-6B628D755F01}">
      <dsp:nvSpPr>
        <dsp:cNvPr id="0" name=""/>
        <dsp:cNvSpPr/>
      </dsp:nvSpPr>
      <dsp:spPr>
        <a:xfrm rot="5400000">
          <a:off x="6983207" y="-31337"/>
          <a:ext cx="2126542" cy="568304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92E7D-1A6E-714B-AE74-B36E75E3015C}">
      <dsp:nvSpPr>
        <dsp:cNvPr id="0" name=""/>
        <dsp:cNvSpPr/>
      </dsp:nvSpPr>
      <dsp:spPr>
        <a:xfrm>
          <a:off x="756583" y="1313697"/>
          <a:ext cx="6144715" cy="4596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ДОПОЛНИТЕЛЬНОЕ 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ОБРАЗОВАНИЕ 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 5 до 17 лет</a:t>
          </a:r>
        </a:p>
      </dsp:txBody>
      <dsp:txXfrm>
        <a:off x="756583" y="1313697"/>
        <a:ext cx="6144715" cy="45966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4FB09-0977-214A-9857-B8378C548F36}">
      <dsp:nvSpPr>
        <dsp:cNvPr id="0" name=""/>
        <dsp:cNvSpPr/>
      </dsp:nvSpPr>
      <dsp:spPr>
        <a:xfrm rot="5400000">
          <a:off x="2655430" y="579081"/>
          <a:ext cx="1770390" cy="436469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A7639-821C-BA45-8600-9B7E31E813EA}">
      <dsp:nvSpPr>
        <dsp:cNvPr id="0" name=""/>
        <dsp:cNvSpPr/>
      </dsp:nvSpPr>
      <dsp:spPr>
        <a:xfrm>
          <a:off x="1730002" y="991300"/>
          <a:ext cx="3266145" cy="626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>
              <a:solidFill>
                <a:schemeClr val="tx1"/>
              </a:solidFill>
            </a:rPr>
            <a:t>ДЕТСКИЙ САД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>
              <a:solidFill>
                <a:schemeClr val="tx1"/>
              </a:solidFill>
            </a:rPr>
            <a:t>от 0 до 7 лет</a:t>
          </a:r>
        </a:p>
      </dsp:txBody>
      <dsp:txXfrm>
        <a:off x="1730002" y="991300"/>
        <a:ext cx="3266145" cy="626184"/>
      </dsp:txXfrm>
    </dsp:sp>
    <dsp:sp modelId="{51A437E9-B732-F844-B9D5-CF3CDB99776F}">
      <dsp:nvSpPr>
        <dsp:cNvPr id="0" name=""/>
        <dsp:cNvSpPr/>
      </dsp:nvSpPr>
      <dsp:spPr>
        <a:xfrm>
          <a:off x="5225493" y="1325933"/>
          <a:ext cx="468001" cy="468001"/>
        </a:xfrm>
        <a:prstGeom prst="triangle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D225F-A245-2341-B5F6-6B628D755F01}">
      <dsp:nvSpPr>
        <dsp:cNvPr id="0" name=""/>
        <dsp:cNvSpPr/>
      </dsp:nvSpPr>
      <dsp:spPr>
        <a:xfrm rot="5400000">
          <a:off x="7277027" y="-71694"/>
          <a:ext cx="1963594" cy="4148274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92E7D-1A6E-714B-AE74-B36E75E3015C}">
      <dsp:nvSpPr>
        <dsp:cNvPr id="0" name=""/>
        <dsp:cNvSpPr/>
      </dsp:nvSpPr>
      <dsp:spPr>
        <a:xfrm>
          <a:off x="6555974" y="401707"/>
          <a:ext cx="4842177" cy="4244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ШКОЛА</a:t>
          </a:r>
        </a:p>
      </dsp:txBody>
      <dsp:txXfrm>
        <a:off x="6555974" y="401707"/>
        <a:ext cx="4842177" cy="42444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4FB09-0977-214A-9857-B8378C548F36}">
      <dsp:nvSpPr>
        <dsp:cNvPr id="0" name=""/>
        <dsp:cNvSpPr/>
      </dsp:nvSpPr>
      <dsp:spPr>
        <a:xfrm rot="5400000">
          <a:off x="2652267" y="576593"/>
          <a:ext cx="1772121" cy="436895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A7639-821C-BA45-8600-9B7E31E813EA}">
      <dsp:nvSpPr>
        <dsp:cNvPr id="0" name=""/>
        <dsp:cNvSpPr/>
      </dsp:nvSpPr>
      <dsp:spPr>
        <a:xfrm>
          <a:off x="1725934" y="1274169"/>
          <a:ext cx="3269338" cy="62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СПО</a:t>
          </a:r>
        </a:p>
      </dsp:txBody>
      <dsp:txXfrm>
        <a:off x="1725934" y="1274169"/>
        <a:ext cx="3269338" cy="626796"/>
      </dsp:txXfrm>
    </dsp:sp>
    <dsp:sp modelId="{51A437E9-B732-F844-B9D5-CF3CDB99776F}">
      <dsp:nvSpPr>
        <dsp:cNvPr id="0" name=""/>
        <dsp:cNvSpPr/>
      </dsp:nvSpPr>
      <dsp:spPr>
        <a:xfrm>
          <a:off x="5224842" y="1324176"/>
          <a:ext cx="468458" cy="468458"/>
        </a:xfrm>
        <a:prstGeom prst="triangle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D225F-A245-2341-B5F6-6B628D755F01}">
      <dsp:nvSpPr>
        <dsp:cNvPr id="0" name=""/>
        <dsp:cNvSpPr/>
      </dsp:nvSpPr>
      <dsp:spPr>
        <a:xfrm rot="5400000">
          <a:off x="7278381" y="-74818"/>
          <a:ext cx="1965513" cy="415232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92E7D-1A6E-714B-AE74-B36E75E3015C}">
      <dsp:nvSpPr>
        <dsp:cNvPr id="0" name=""/>
        <dsp:cNvSpPr/>
      </dsp:nvSpPr>
      <dsp:spPr>
        <a:xfrm>
          <a:off x="6556624" y="399046"/>
          <a:ext cx="4846911" cy="424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ВУЗ</a:t>
          </a:r>
        </a:p>
      </dsp:txBody>
      <dsp:txXfrm>
        <a:off x="6556624" y="399046"/>
        <a:ext cx="4846911" cy="42486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4FB09-0977-214A-9857-B8378C548F36}">
      <dsp:nvSpPr>
        <dsp:cNvPr id="0" name=""/>
        <dsp:cNvSpPr/>
      </dsp:nvSpPr>
      <dsp:spPr>
        <a:xfrm rot="5400000">
          <a:off x="1831867" y="1446501"/>
          <a:ext cx="1917306" cy="4533062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A7639-821C-BA45-8600-9B7E31E813EA}">
      <dsp:nvSpPr>
        <dsp:cNvPr id="0" name=""/>
        <dsp:cNvSpPr/>
      </dsp:nvSpPr>
      <dsp:spPr>
        <a:xfrm>
          <a:off x="5507347" y="870711"/>
          <a:ext cx="4701302" cy="678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ОТДЫХ И ОЗДОРОВЛЕНИЕ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 7 до 17 лет</a:t>
          </a:r>
        </a:p>
      </dsp:txBody>
      <dsp:txXfrm>
        <a:off x="5507347" y="870711"/>
        <a:ext cx="4701302" cy="678147"/>
      </dsp:txXfrm>
    </dsp:sp>
    <dsp:sp modelId="{51A437E9-B732-F844-B9D5-CF3CDB99776F}">
      <dsp:nvSpPr>
        <dsp:cNvPr id="0" name=""/>
        <dsp:cNvSpPr/>
      </dsp:nvSpPr>
      <dsp:spPr>
        <a:xfrm>
          <a:off x="4542897" y="2166950"/>
          <a:ext cx="506838" cy="506838"/>
        </a:xfrm>
        <a:prstGeom prst="triangle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D225F-A245-2341-B5F6-6B628D755F01}">
      <dsp:nvSpPr>
        <dsp:cNvPr id="0" name=""/>
        <dsp:cNvSpPr/>
      </dsp:nvSpPr>
      <dsp:spPr>
        <a:xfrm rot="5400000">
          <a:off x="6983207" y="-31337"/>
          <a:ext cx="2126542" cy="568304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92E7D-1A6E-714B-AE74-B36E75E3015C}">
      <dsp:nvSpPr>
        <dsp:cNvPr id="0" name=""/>
        <dsp:cNvSpPr/>
      </dsp:nvSpPr>
      <dsp:spPr>
        <a:xfrm>
          <a:off x="756583" y="1313697"/>
          <a:ext cx="6144715" cy="4596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ДОПОЛНИТЕЛЬНОЕ 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ОБРАЗОВАНИЕ 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от 5 до 17 лет</a:t>
          </a:r>
        </a:p>
      </dsp:txBody>
      <dsp:txXfrm>
        <a:off x="756583" y="1313697"/>
        <a:ext cx="6144715" cy="4596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66E30-E6BD-094B-AE50-0A06A316C1C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DD9D7-42C8-F643-B156-D648FB63D7E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37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221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179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80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804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804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300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732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300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636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636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63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948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179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179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332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84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179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367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172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998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804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80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9480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9981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23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0174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65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9480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9480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1797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1797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3008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732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9480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300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9480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2037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203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948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179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179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179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DD9D7-42C8-F643-B156-D648FB63D7EF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17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46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041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87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94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930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06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655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679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432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343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431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386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764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420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59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01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91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66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54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790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27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401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10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B4E15-6ADF-774E-A7DF-D876AE36B53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AA1DD-4822-6B4A-9DFD-9C065E8AFD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52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cszn.inf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13.gif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pb@zabota365.r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7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7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2.png"/><Relationship Id="rId5" Type="http://schemas.openxmlformats.org/officeDocument/2006/relationships/image" Target="../media/image57.jpe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cszn.inf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21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11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7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.tiff"/><Relationship Id="rId4" Type="http://schemas.openxmlformats.org/officeDocument/2006/relationships/image" Target="../media/image7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47.gif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9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gi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7.tif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7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11.gif"/><Relationship Id="rId4" Type="http://schemas.openxmlformats.org/officeDocument/2006/relationships/image" Target="../media/image13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zn.info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gif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19558BC-E489-C044-9D73-CA9DDF1AA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8662737" cy="6858000"/>
          </a:xfrm>
          <a:prstGeom prst="rect">
            <a:avLst/>
          </a:prstGeom>
        </p:spPr>
      </p:pic>
      <p:sp>
        <p:nvSpPr>
          <p:cNvPr id="8" name="Полилиния 7">
            <a:extLst>
              <a:ext uri="{FF2B5EF4-FFF2-40B4-BE49-F238E27FC236}">
                <a16:creationId xmlns:a16="http://schemas.microsoft.com/office/drawing/2014/main" xmlns="" id="{9988DCA5-2825-DA47-A42E-06B55807A8F6}"/>
              </a:ext>
            </a:extLst>
          </p:cNvPr>
          <p:cNvSpPr/>
          <p:nvPr/>
        </p:nvSpPr>
        <p:spPr>
          <a:xfrm rot="10800000">
            <a:off x="-822960" y="-640083"/>
            <a:ext cx="13898880" cy="8065009"/>
          </a:xfrm>
          <a:custGeom>
            <a:avLst/>
            <a:gdLst>
              <a:gd name="connsiteX0" fmla="*/ 2084673 w 10674584"/>
              <a:gd name="connsiteY0" fmla="*/ 191955 h 6197913"/>
              <a:gd name="connsiteX1" fmla="*/ 6351873 w 10674584"/>
              <a:gd name="connsiteY1" fmla="*/ 1030155 h 6197913"/>
              <a:gd name="connsiteX2" fmla="*/ 5955633 w 10674584"/>
              <a:gd name="connsiteY2" fmla="*/ 1914075 h 6197913"/>
              <a:gd name="connsiteX3" fmla="*/ 7266273 w 10674584"/>
              <a:gd name="connsiteY3" fmla="*/ 2843715 h 6197913"/>
              <a:gd name="connsiteX4" fmla="*/ 7342473 w 10674584"/>
              <a:gd name="connsiteY4" fmla="*/ 3788595 h 6197913"/>
              <a:gd name="connsiteX5" fmla="*/ 8256873 w 10674584"/>
              <a:gd name="connsiteY5" fmla="*/ 4581075 h 6197913"/>
              <a:gd name="connsiteX6" fmla="*/ 9643713 w 10674584"/>
              <a:gd name="connsiteY6" fmla="*/ 5007795 h 6197913"/>
              <a:gd name="connsiteX7" fmla="*/ 9826593 w 10674584"/>
              <a:gd name="connsiteY7" fmla="*/ 5541195 h 6197913"/>
              <a:gd name="connsiteX8" fmla="*/ 10039953 w 10674584"/>
              <a:gd name="connsiteY8" fmla="*/ 5754555 h 6197913"/>
              <a:gd name="connsiteX9" fmla="*/ 743553 w 10674584"/>
              <a:gd name="connsiteY9" fmla="*/ 5830755 h 6197913"/>
              <a:gd name="connsiteX10" fmla="*/ 743553 w 10674584"/>
              <a:gd name="connsiteY10" fmla="*/ 679635 h 6197913"/>
              <a:gd name="connsiteX11" fmla="*/ 2145633 w 10674584"/>
              <a:gd name="connsiteY11" fmla="*/ 207195 h 61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74584" h="6197913">
                <a:moveTo>
                  <a:pt x="2084673" y="191955"/>
                </a:moveTo>
                <a:cubicBezTo>
                  <a:pt x="3895693" y="467545"/>
                  <a:pt x="5706713" y="743135"/>
                  <a:pt x="6351873" y="1030155"/>
                </a:cubicBezTo>
                <a:cubicBezTo>
                  <a:pt x="6997033" y="1317175"/>
                  <a:pt x="5803233" y="1611815"/>
                  <a:pt x="5955633" y="1914075"/>
                </a:cubicBezTo>
                <a:cubicBezTo>
                  <a:pt x="6108033" y="2216335"/>
                  <a:pt x="7035133" y="2531295"/>
                  <a:pt x="7266273" y="2843715"/>
                </a:cubicBezTo>
                <a:cubicBezTo>
                  <a:pt x="7497413" y="3156135"/>
                  <a:pt x="7177373" y="3499035"/>
                  <a:pt x="7342473" y="3788595"/>
                </a:cubicBezTo>
                <a:cubicBezTo>
                  <a:pt x="7507573" y="4078155"/>
                  <a:pt x="7873333" y="4377875"/>
                  <a:pt x="8256873" y="4581075"/>
                </a:cubicBezTo>
                <a:cubicBezTo>
                  <a:pt x="8640413" y="4784275"/>
                  <a:pt x="9382093" y="4847775"/>
                  <a:pt x="9643713" y="5007795"/>
                </a:cubicBezTo>
                <a:cubicBezTo>
                  <a:pt x="9905333" y="5167815"/>
                  <a:pt x="9760553" y="5416735"/>
                  <a:pt x="9826593" y="5541195"/>
                </a:cubicBezTo>
                <a:cubicBezTo>
                  <a:pt x="9892633" y="5665655"/>
                  <a:pt x="11553793" y="5706295"/>
                  <a:pt x="10039953" y="5754555"/>
                </a:cubicBezTo>
                <a:cubicBezTo>
                  <a:pt x="8526113" y="5802815"/>
                  <a:pt x="2292953" y="6676575"/>
                  <a:pt x="743553" y="5830755"/>
                </a:cubicBezTo>
                <a:cubicBezTo>
                  <a:pt x="-805847" y="4984935"/>
                  <a:pt x="509873" y="1616895"/>
                  <a:pt x="743553" y="679635"/>
                </a:cubicBezTo>
                <a:cubicBezTo>
                  <a:pt x="977233" y="-257625"/>
                  <a:pt x="1561433" y="-25215"/>
                  <a:pt x="2145633" y="207195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12965BD-8965-5F4A-8621-517958418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0" r="19063" b="1000"/>
          <a:stretch/>
        </p:blipFill>
        <p:spPr>
          <a:xfrm>
            <a:off x="3728164" y="-1"/>
            <a:ext cx="8672384" cy="2797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807461-58D3-EA4F-8292-D15541D1DC57}"/>
              </a:ext>
            </a:extLst>
          </p:cNvPr>
          <p:cNvSpPr txBox="1"/>
          <p:nvPr/>
        </p:nvSpPr>
        <p:spPr>
          <a:xfrm>
            <a:off x="0" y="4398380"/>
            <a:ext cx="9504000" cy="1728000"/>
          </a:xfrm>
          <a:prstGeom prst="rect">
            <a:avLst/>
          </a:prstGeom>
          <a:solidFill>
            <a:srgbClr val="E3EEB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5AE26D-EA5E-0F48-BCA5-47E8EACC4012}"/>
              </a:ext>
            </a:extLst>
          </p:cNvPr>
          <p:cNvSpPr txBox="1"/>
          <p:nvPr/>
        </p:nvSpPr>
        <p:spPr>
          <a:xfrm>
            <a:off x="1061884" y="2793612"/>
            <a:ext cx="10036774" cy="1754326"/>
          </a:xfrm>
          <a:prstGeom prst="rect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AE181"/>
                </a:solidFill>
              </a:rPr>
              <a:t>Комплекс мер социальной поддержки участников СВО и их семей</a:t>
            </a:r>
          </a:p>
          <a:p>
            <a:pPr algn="ctr"/>
            <a:r>
              <a:rPr lang="ru-RU" sz="3600" b="1" dirty="0">
                <a:solidFill>
                  <a:srgbClr val="FAE181"/>
                </a:solidFill>
              </a:rPr>
              <a:t>в Ленинградской области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789AF1-DC2A-5349-B0D5-9A45CE709092}"/>
              </a:ext>
            </a:extLst>
          </p:cNvPr>
          <p:cNvSpPr txBox="1"/>
          <p:nvPr/>
        </p:nvSpPr>
        <p:spPr>
          <a:xfrm>
            <a:off x="102744" y="5083420"/>
            <a:ext cx="7580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373C15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СОЦИАЛЬНАЯ</a:t>
            </a:r>
          </a:p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		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0C583AE-1DAE-7849-8EC3-A0DD971C90F2}"/>
              </a:ext>
            </a:extLst>
          </p:cNvPr>
          <p:cNvSpPr/>
          <p:nvPr/>
        </p:nvSpPr>
        <p:spPr>
          <a:xfrm>
            <a:off x="2896188" y="4879586"/>
            <a:ext cx="2213170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373C15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Z</a:t>
            </a:r>
            <a:r>
              <a:rPr lang="ru-RU" sz="3600" b="1" dirty="0">
                <a:solidFill>
                  <a:srgbClr val="373C15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АЩИТА</a:t>
            </a:r>
          </a:p>
          <a:p>
            <a:endParaRPr lang="ru-RU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DFCC0E2-EB1A-EF45-B40A-358E211A0AD7}"/>
              </a:ext>
            </a:extLst>
          </p:cNvPr>
          <p:cNvSpPr/>
          <p:nvPr/>
        </p:nvSpPr>
        <p:spPr>
          <a:xfrm>
            <a:off x="7683415" y="628374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373C15"/>
                </a:solidFill>
              </a:rPr>
              <a:t>Ленинградская область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263DAB-9FA6-6E4C-B9AF-781F8BD4A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90194" y="6171061"/>
            <a:ext cx="513806" cy="64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766AE3F-282B-8C49-8EC3-14D223749049}"/>
              </a:ext>
            </a:extLst>
          </p:cNvPr>
          <p:cNvSpPr/>
          <p:nvPr/>
        </p:nvSpPr>
        <p:spPr>
          <a:xfrm>
            <a:off x="6646159" y="1662580"/>
            <a:ext cx="5237427" cy="2427506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>
              <a:solidFill>
                <a:srgbClr val="373C15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EE9CF7C4-C0F4-CC47-AA9F-BFC733A600F6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1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415452" cy="1355831"/>
            <a:chOff x="-254000" y="304800"/>
            <a:chExt cx="10192817" cy="1355831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134417" y="1198966"/>
              <a:ext cx="980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ВЫПЛАТЫ В СЛУЧАЕ РАНЕНИЯ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9DADFEE-A8AC-FF44-B0AE-1BCE55D4362C}"/>
              </a:ext>
            </a:extLst>
          </p:cNvPr>
          <p:cNvSpPr txBox="1"/>
          <p:nvPr/>
        </p:nvSpPr>
        <p:spPr>
          <a:xfrm>
            <a:off x="203801" y="1927164"/>
            <a:ext cx="6839678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ВОЕННОСЛУЖАЩИМ ВС РФ – УЧАСТНИКАМ СВО: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мобилизованным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добровольно мобилизованным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добровольцам (контрактникам)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офицерам</a:t>
            </a:r>
            <a:endParaRPr lang="en-US" sz="2000" b="1" dirty="0">
              <a:solidFill>
                <a:srgbClr val="373C15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СОТРУДНИКАМ РОСГВАРДИИ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ВСТУПИВШИМ В ДОБРОВОЛЬЧЕСКИЕ ПОДРАЗДЕЛЕНИЯ </a:t>
            </a:r>
            <a:br>
              <a:rPr lang="ru-RU" sz="2000" b="1" dirty="0">
                <a:solidFill>
                  <a:srgbClr val="373C15"/>
                </a:solidFill>
              </a:rPr>
            </a:br>
            <a:r>
              <a:rPr lang="ru-RU" sz="2000" b="1" dirty="0">
                <a:solidFill>
                  <a:srgbClr val="373C15"/>
                </a:solidFill>
              </a:rPr>
              <a:t>(в том числе БАРС)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ИМЕВШИМ ПРАВООТНОШЕНИЯ С  ОРГАНИЗАЦИЯМИ, СОДЕЙСТВУЮЩИМИ МИНОБОРОНЫ РФ                                                     (в том числе ЧВК)</a:t>
            </a:r>
          </a:p>
          <a:p>
            <a:endParaRPr lang="ru-RU" sz="2000" dirty="0"/>
          </a:p>
          <a:p>
            <a:pPr>
              <a:spcBef>
                <a:spcPts val="1200"/>
              </a:spcBef>
            </a:pPr>
            <a:endParaRPr lang="ru-RU" sz="2000" dirty="0"/>
          </a:p>
          <a:p>
            <a:pPr>
              <a:spcBef>
                <a:spcPts val="1200"/>
              </a:spcBef>
            </a:pPr>
            <a:endParaRPr lang="ru-RU" sz="2400" b="1" dirty="0"/>
          </a:p>
        </p:txBody>
      </p:sp>
      <p:pic>
        <p:nvPicPr>
          <p:cNvPr id="36" name="Picture 2" descr="http://qrcoder.ru/code/?https%3A%2F%2Fcszn.info%2Fabout%2Fstructure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77" y="5018019"/>
            <a:ext cx="1765970" cy="176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8381887" y="4193800"/>
            <a:ext cx="19551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/>
              <a:t>Подать </a:t>
            </a:r>
          </a:p>
          <a:p>
            <a:pPr lvl="0" algn="ctr"/>
            <a:r>
              <a:rPr lang="ru-RU" sz="2800" b="1" dirty="0"/>
              <a:t>документы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006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Прохождение военной службы</a:t>
            </a:r>
          </a:p>
        </p:txBody>
      </p:sp>
      <p:sp>
        <p:nvSpPr>
          <p:cNvPr id="35" name="Скругленный прямоугольник 17">
            <a:extLst>
              <a:ext uri="{FF2B5EF4-FFF2-40B4-BE49-F238E27FC236}">
                <a16:creationId xmlns:a16="http://schemas.microsoft.com/office/drawing/2014/main" xmlns="" id="{417E979A-8A5C-1942-A1D1-BC2EE09507F4}"/>
              </a:ext>
            </a:extLst>
          </p:cNvPr>
          <p:cNvSpPr/>
          <p:nvPr/>
        </p:nvSpPr>
        <p:spPr>
          <a:xfrm>
            <a:off x="114924" y="1662580"/>
            <a:ext cx="6424330" cy="427444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accent1">
                <a:lumMod val="75000"/>
              </a:schemeClr>
            </a:solidFill>
            <a:miter lim="400000"/>
          </a:ln>
          <a:effectLst/>
        </p:spPr>
        <p:txBody>
          <a:bodyPr lIns="16002" tIns="16002" rIns="16002" bIns="16002" anchor="t"/>
          <a:lstStyle/>
          <a:p>
            <a:pPr marL="111347" indent="30004" algn="just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ru-RU" b="1" dirty="0">
                <a:solidFill>
                  <a:srgbClr val="644B2D"/>
                </a:solidFill>
                <a:ea typeface="Poppins"/>
                <a:cs typeface="Poppins"/>
              </a:rPr>
              <a:t> </a:t>
            </a:r>
            <a:endParaRPr lang="ru-RU" sz="1600" dirty="0">
              <a:solidFill>
                <a:srgbClr val="644B2D"/>
              </a:solidFill>
              <a:latin typeface="Constantia" panose="02030602050306030303" pitchFamily="18" charset="0"/>
              <a:ea typeface="Poppins"/>
              <a:cs typeface="Poppin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9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6270" y="186067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b="1" dirty="0">
                <a:solidFill>
                  <a:srgbClr val="373C15"/>
                </a:solidFill>
              </a:rPr>
              <a:t>В размерах</a:t>
            </a:r>
            <a:endParaRPr lang="en-US" sz="2400" b="1" dirty="0">
              <a:solidFill>
                <a:srgbClr val="373C15"/>
              </a:solidFill>
            </a:endParaRPr>
          </a:p>
          <a:p>
            <a:pPr>
              <a:spcBef>
                <a:spcPts val="1200"/>
              </a:spcBef>
            </a:pPr>
            <a:r>
              <a:rPr lang="ru-RU" sz="2400" b="1" dirty="0">
                <a:solidFill>
                  <a:srgbClr val="373C15"/>
                </a:solidFill>
              </a:rPr>
              <a:t>1 000 000 руб.</a:t>
            </a:r>
            <a:r>
              <a:rPr lang="ru-RU" sz="2400" dirty="0">
                <a:solidFill>
                  <a:srgbClr val="373C15"/>
                </a:solidFill>
              </a:rPr>
              <a:t> </a:t>
            </a:r>
            <a:r>
              <a:rPr lang="ru-RU" dirty="0">
                <a:solidFill>
                  <a:srgbClr val="373C15"/>
                </a:solidFill>
              </a:rPr>
              <a:t>– </a:t>
            </a:r>
            <a:r>
              <a:rPr lang="en-US" dirty="0">
                <a:solidFill>
                  <a:srgbClr val="373C15"/>
                </a:solidFill>
              </a:rPr>
              <a:t>I</a:t>
            </a:r>
            <a:r>
              <a:rPr lang="ru-RU" dirty="0">
                <a:solidFill>
                  <a:srgbClr val="373C15"/>
                </a:solidFill>
              </a:rPr>
              <a:t> группа инвалидности</a:t>
            </a:r>
            <a:endParaRPr lang="ru-RU" sz="2000" dirty="0">
              <a:solidFill>
                <a:srgbClr val="373C15"/>
              </a:solidFill>
            </a:endParaRPr>
          </a:p>
          <a:p>
            <a:pPr>
              <a:spcBef>
                <a:spcPts val="1200"/>
              </a:spcBef>
            </a:pPr>
            <a:r>
              <a:rPr lang="ru-RU" sz="2400" b="1" dirty="0">
                <a:solidFill>
                  <a:srgbClr val="373C15"/>
                </a:solidFill>
              </a:rPr>
              <a:t>750 000 руб. </a:t>
            </a:r>
            <a:r>
              <a:rPr lang="ru-RU" dirty="0">
                <a:solidFill>
                  <a:srgbClr val="373C15"/>
                </a:solidFill>
              </a:rPr>
              <a:t>–</a:t>
            </a:r>
            <a:r>
              <a:rPr lang="ru-RU" b="1" dirty="0">
                <a:solidFill>
                  <a:srgbClr val="373C15"/>
                </a:solidFill>
              </a:rPr>
              <a:t> </a:t>
            </a:r>
            <a:r>
              <a:rPr lang="en-US" dirty="0">
                <a:solidFill>
                  <a:srgbClr val="373C15"/>
                </a:solidFill>
              </a:rPr>
              <a:t>II, III</a:t>
            </a:r>
            <a:r>
              <a:rPr lang="ru-RU" dirty="0">
                <a:solidFill>
                  <a:srgbClr val="373C15"/>
                </a:solidFill>
              </a:rPr>
              <a:t> группа инвалидности</a:t>
            </a:r>
            <a:endParaRPr lang="ru-RU" sz="2000" dirty="0">
              <a:solidFill>
                <a:srgbClr val="373C15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373C15"/>
                </a:solidFill>
              </a:rPr>
              <a:t>500 </a:t>
            </a:r>
            <a:r>
              <a:rPr lang="ru-RU" sz="2400" b="1" dirty="0">
                <a:solidFill>
                  <a:srgbClr val="373C15"/>
                </a:solidFill>
              </a:rPr>
              <a:t>000 руб. </a:t>
            </a:r>
            <a:r>
              <a:rPr lang="ru-RU" dirty="0">
                <a:solidFill>
                  <a:srgbClr val="373C15"/>
                </a:solidFill>
              </a:rPr>
              <a:t>–</a:t>
            </a:r>
            <a:r>
              <a:rPr lang="ru-RU" b="1" dirty="0">
                <a:solidFill>
                  <a:srgbClr val="373C15"/>
                </a:solidFill>
              </a:rPr>
              <a:t> </a:t>
            </a:r>
            <a:r>
              <a:rPr lang="ru-RU" dirty="0">
                <a:solidFill>
                  <a:srgbClr val="373C15"/>
                </a:solidFill>
              </a:rPr>
              <a:t>увечье, контузия, травма</a:t>
            </a:r>
            <a:endParaRPr lang="en-US" sz="2000" dirty="0">
              <a:solidFill>
                <a:srgbClr val="373C15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57845" y="1887553"/>
            <a:ext cx="363505" cy="3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3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B1818DDF-C7D9-E841-BF7F-2707687E421B}"/>
              </a:ext>
            </a:extLst>
          </p:cNvPr>
          <p:cNvSpPr/>
          <p:nvPr/>
        </p:nvSpPr>
        <p:spPr>
          <a:xfrm>
            <a:off x="7001198" y="2569196"/>
            <a:ext cx="4625379" cy="4135355"/>
          </a:xfrm>
          <a:prstGeom prst="roundRect">
            <a:avLst/>
          </a:prstGeom>
          <a:solidFill>
            <a:srgbClr val="644B2D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644B2D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341DD7-AC68-4E46-B60E-B38656299BDE}"/>
              </a:ext>
            </a:extLst>
          </p:cNvPr>
          <p:cNvSpPr txBox="1"/>
          <p:nvPr/>
        </p:nvSpPr>
        <p:spPr>
          <a:xfrm>
            <a:off x="2975952" y="1054698"/>
            <a:ext cx="4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прямая поддержка военнослужащих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BB1E977-78DE-9848-A641-72BC698D4058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10</a:t>
            </a:r>
            <a:endParaRPr lang="ru-RU" sz="2667" dirty="0">
              <a:solidFill>
                <a:srgbClr val="644B2D"/>
              </a:solidFill>
            </a:endParaRP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120B666-BBDD-C84E-AB9E-6AC6BC955FF0}"/>
              </a:ext>
            </a:extLst>
          </p:cNvPr>
          <p:cNvSpPr txBox="1"/>
          <p:nvPr/>
        </p:nvSpPr>
        <p:spPr>
          <a:xfrm>
            <a:off x="-501745" y="1422751"/>
            <a:ext cx="12693745" cy="892552"/>
          </a:xfrm>
          <a:prstGeom prst="rect">
            <a:avLst/>
          </a:prstGeom>
          <a:solidFill>
            <a:srgbClr val="FF6700">
              <a:alpha val="32941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600" b="1" u="sng" dirty="0">
                <a:solidFill>
                  <a:srgbClr val="373C15"/>
                </a:solidFill>
              </a:rPr>
              <a:t>Меры социальной поддержки в сфере социальной защиты, здравоохранения, образования, труда и занятости, принимающим участие в СВО и их семьям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F341DD7-AC68-4E46-B60E-B38656299BDE}"/>
              </a:ext>
            </a:extLst>
          </p:cNvPr>
          <p:cNvSpPr txBox="1"/>
          <p:nvPr/>
        </p:nvSpPr>
        <p:spPr>
          <a:xfrm>
            <a:off x="7867881" y="1057793"/>
            <a:ext cx="4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поддержка семей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DADFEE-A8AC-FF44-B0AE-1BCE55D4362C}"/>
              </a:ext>
            </a:extLst>
          </p:cNvPr>
          <p:cNvSpPr txBox="1"/>
          <p:nvPr/>
        </p:nvSpPr>
        <p:spPr>
          <a:xfrm>
            <a:off x="6840456" y="5091497"/>
            <a:ext cx="535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644B2D"/>
                </a:solidFill>
                <a:hlinkClick r:id="rId2"/>
              </a:rPr>
              <a:t>www.cszn.info</a:t>
            </a:r>
            <a:endParaRPr lang="ru-RU" sz="3200" b="1" u="sng" dirty="0">
              <a:solidFill>
                <a:srgbClr val="644B2D"/>
              </a:solidFill>
            </a:endParaRPr>
          </a:p>
          <a:p>
            <a:pPr algn="ctr"/>
            <a:r>
              <a:rPr lang="ru-RU" sz="3200" b="1" dirty="0">
                <a:solidFill>
                  <a:srgbClr val="644B2D"/>
                </a:solidFill>
              </a:rPr>
              <a:t>8-800-350-06-05 </a:t>
            </a:r>
          </a:p>
          <a:p>
            <a:pPr algn="ctr"/>
            <a:r>
              <a:rPr lang="ru-RU" sz="3200" b="1" dirty="0">
                <a:solidFill>
                  <a:srgbClr val="644B2D"/>
                </a:solidFill>
              </a:rPr>
              <a:t>добавочный  «1»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88" y="3327818"/>
            <a:ext cx="1740505" cy="174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12447" y="1073000"/>
            <a:ext cx="363505" cy="363505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7494535" y="1085000"/>
            <a:ext cx="468000" cy="372903"/>
            <a:chOff x="2634924" y="992303"/>
            <a:chExt cx="713810" cy="56876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5998127-21DD-0648-9A1B-8C1AD3C5F367}"/>
              </a:ext>
            </a:extLst>
          </p:cNvPr>
          <p:cNvSpPr txBox="1"/>
          <p:nvPr/>
        </p:nvSpPr>
        <p:spPr>
          <a:xfrm>
            <a:off x="242766" y="2276761"/>
            <a:ext cx="681513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ВОЕННОСЛУЖАЩИМ ВС РФ – УЧАСТНИКАМ СВО: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мобилизованным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добровольно мобилизованным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добровольцам (контрактникам)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офицерам</a:t>
            </a:r>
            <a:endParaRPr lang="en-US" sz="2000" b="1" dirty="0">
              <a:solidFill>
                <a:srgbClr val="373C15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СОТРУДНИКАМ РОСГВАРДИИ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ВСТУПИВШИМ В ДОБРОВОЛЬЧЕСКИЕ ПОДРАЗДЕЛЕНИЯ </a:t>
            </a:r>
            <a:br>
              <a:rPr lang="ru-RU" sz="2000" b="1" dirty="0">
                <a:solidFill>
                  <a:srgbClr val="373C15"/>
                </a:solidFill>
              </a:rPr>
            </a:br>
            <a:r>
              <a:rPr lang="ru-RU" sz="2000" b="1" dirty="0">
                <a:solidFill>
                  <a:srgbClr val="373C15"/>
                </a:solidFill>
              </a:rPr>
              <a:t>(в том числе БАРС)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ИМЕВШИМ ПРАВООТНОШЕНИЯ С  ОРГАНИЗАЦИЯМИ, СОДЕЙСТВУЮЩИМИ МИНОБОРОНЫ РФ                                                     (в том числе ЧВК)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ВЕТЕРАНАМ БОЕВЫХ ДЕЙСТВИЙ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ЧЛЕНАМ СЕМЕЙ УЧАСТНИКОВ СВО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BB3B3FC5-CF6B-CB4B-8CB8-97A92B367874}"/>
              </a:ext>
            </a:extLst>
          </p:cNvPr>
          <p:cNvSpPr/>
          <p:nvPr/>
        </p:nvSpPr>
        <p:spPr>
          <a:xfrm>
            <a:off x="6665626" y="2441898"/>
            <a:ext cx="5296525" cy="4313012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13F66D-55E9-8C44-A4A3-EB6E7C4E389C}"/>
              </a:ext>
            </a:extLst>
          </p:cNvPr>
          <p:cNvSpPr txBox="1"/>
          <p:nvPr/>
        </p:nvSpPr>
        <p:spPr>
          <a:xfrm>
            <a:off x="7612535" y="2545366"/>
            <a:ext cx="3420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Информационные материалы для скачивания</a:t>
            </a:r>
          </a:p>
        </p:txBody>
      </p:sp>
    </p:spTree>
    <p:extLst>
      <p:ext uri="{BB962C8B-B14F-4D97-AF65-F5344CB8AC3E}">
        <p14:creationId xmlns:p14="http://schemas.microsoft.com/office/powerpoint/2010/main" val="2989600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://qrcoder.ru/code/?https%3A%2F%2Fmfc47.ru%2Fmfc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249" y="2017871"/>
            <a:ext cx="1692069" cy="16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DFF91ECD-F55D-5148-8863-745CE400A07C}"/>
              </a:ext>
            </a:extLst>
          </p:cNvPr>
          <p:cNvSpPr/>
          <p:nvPr/>
        </p:nvSpPr>
        <p:spPr>
          <a:xfrm>
            <a:off x="368000" y="1997392"/>
            <a:ext cx="4849776" cy="2701019"/>
          </a:xfrm>
          <a:prstGeom prst="roundRect">
            <a:avLst/>
          </a:prstGeom>
          <a:solidFill>
            <a:srgbClr val="FFE68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rgbClr val="644B2D"/>
                </a:solidFill>
              </a:rPr>
              <a:t>Единовременное пособие</a:t>
            </a:r>
          </a:p>
          <a:p>
            <a:r>
              <a:rPr lang="ru-RU" sz="1600" b="1" dirty="0">
                <a:solidFill>
                  <a:srgbClr val="644B2D"/>
                </a:solidFill>
              </a:rPr>
              <a:t> предоставляется при сроке беременности </a:t>
            </a:r>
          </a:p>
          <a:p>
            <a:r>
              <a:rPr lang="ru-RU" sz="1600" b="1" dirty="0">
                <a:solidFill>
                  <a:srgbClr val="644B2D"/>
                </a:solidFill>
              </a:rPr>
              <a:t> не менее 180 дней</a:t>
            </a:r>
          </a:p>
          <a:p>
            <a:pPr>
              <a:lnSpc>
                <a:spcPts val="1000"/>
              </a:lnSpc>
            </a:pPr>
            <a:endParaRPr lang="ru-RU" b="1" dirty="0">
              <a:solidFill>
                <a:srgbClr val="644B2D"/>
              </a:solidFill>
            </a:endParaRPr>
          </a:p>
          <a:p>
            <a:r>
              <a:rPr lang="ru-RU" b="1" dirty="0">
                <a:solidFill>
                  <a:srgbClr val="644B2D"/>
                </a:solidFill>
              </a:rPr>
              <a:t>размер пособия - 36 278,84 руб. </a:t>
            </a:r>
            <a:r>
              <a:rPr lang="ru-RU" sz="1400" b="1" dirty="0">
                <a:solidFill>
                  <a:srgbClr val="644B2D"/>
                </a:solidFill>
              </a:rPr>
              <a:t>(до 31.01.2023)                            </a:t>
            </a:r>
          </a:p>
          <a:p>
            <a:pPr indent="1612900"/>
            <a:r>
              <a:rPr lang="ru-RU" sz="1400" b="1" dirty="0">
                <a:solidFill>
                  <a:srgbClr val="644B2D"/>
                </a:solidFill>
              </a:rPr>
              <a:t> </a:t>
            </a:r>
            <a:r>
              <a:rPr lang="ru-RU" b="1" dirty="0">
                <a:solidFill>
                  <a:srgbClr val="644B2D"/>
                </a:solidFill>
              </a:rPr>
              <a:t>- </a:t>
            </a:r>
            <a:r>
              <a:rPr lang="ru-RU" b="1">
                <a:solidFill>
                  <a:srgbClr val="644B2D"/>
                </a:solidFill>
              </a:rPr>
              <a:t>38 </a:t>
            </a:r>
            <a:r>
              <a:rPr lang="ru-RU" b="1" smtClean="0">
                <a:solidFill>
                  <a:srgbClr val="644B2D"/>
                </a:solidFill>
              </a:rPr>
              <a:t>963,47 </a:t>
            </a:r>
            <a:r>
              <a:rPr lang="ru-RU" b="1" dirty="0">
                <a:solidFill>
                  <a:srgbClr val="644B2D"/>
                </a:solidFill>
              </a:rPr>
              <a:t>руб. </a:t>
            </a:r>
            <a:r>
              <a:rPr lang="ru-RU" sz="1400" b="1" dirty="0">
                <a:solidFill>
                  <a:srgbClr val="644B2D"/>
                </a:solidFill>
              </a:rPr>
              <a:t>(с 01.02.2024)</a:t>
            </a:r>
          </a:p>
          <a:p>
            <a:pPr algn="ctr"/>
            <a:r>
              <a:rPr lang="ru-RU" b="1" dirty="0">
                <a:solidFill>
                  <a:srgbClr val="644B2D"/>
                </a:solidFill>
              </a:rPr>
              <a:t> </a:t>
            </a:r>
            <a:r>
              <a:rPr lang="ru-RU" sz="1200" b="1" dirty="0">
                <a:solidFill>
                  <a:srgbClr val="644B2D"/>
                </a:solidFill>
              </a:rPr>
              <a:t>(в размере федерального единовременного пособия, ежегодно индексируемом в порядке, предусмотренном статьями 4.2 и 12.4 федерального закона от 19 мая 1995 года № 81-ФЗ                                 «О государственных пособиях гражданам, имеющим детей»)</a:t>
            </a:r>
          </a:p>
          <a:p>
            <a:endParaRPr lang="ru-RU" sz="2400" b="1" dirty="0">
              <a:solidFill>
                <a:srgbClr val="644B2D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10F54AAC-A91A-C74E-B94C-AE9D48D689BA}"/>
              </a:ext>
            </a:extLst>
          </p:cNvPr>
          <p:cNvSpPr/>
          <p:nvPr/>
        </p:nvSpPr>
        <p:spPr>
          <a:xfrm>
            <a:off x="2055215" y="961917"/>
            <a:ext cx="1046888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C24303D6-B72A-FA42-AC34-EBD4F8ED12BA}"/>
              </a:ext>
            </a:extLst>
          </p:cNvPr>
          <p:cNvSpPr>
            <a:spLocks noChangeAspect="1"/>
          </p:cNvSpPr>
          <p:nvPr/>
        </p:nvSpPr>
        <p:spPr>
          <a:xfrm>
            <a:off x="295153" y="2552800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11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2242DC40-90BD-7A45-9087-2A90E86A5EEE}"/>
              </a:ext>
            </a:extLst>
          </p:cNvPr>
          <p:cNvSpPr>
            <a:spLocks noChangeAspect="1"/>
          </p:cNvSpPr>
          <p:nvPr/>
        </p:nvSpPr>
        <p:spPr>
          <a:xfrm>
            <a:off x="5432437" y="2455377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103" name="Скругленный прямоугольник 102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2900" y="1018200"/>
            <a:ext cx="11187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МЕРЫ ПОДДЕРЖКИ БЕРЕМЕННЫХ ЖЕН УЧАСТНИКОВ СВО</a:t>
            </a:r>
            <a:endParaRPr lang="ru-RU" sz="24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E2FE33F-5367-5841-A0A1-B47EB57C10D2}"/>
              </a:ext>
            </a:extLst>
          </p:cNvPr>
          <p:cNvSpPr/>
          <p:nvPr/>
        </p:nvSpPr>
        <p:spPr>
          <a:xfrm>
            <a:off x="10480274" y="1527399"/>
            <a:ext cx="1324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/>
              <a:t>Подать</a:t>
            </a:r>
          </a:p>
          <a:p>
            <a:pPr lvl="0" algn="ctr"/>
            <a:r>
              <a:rPr lang="ru-RU" b="1" dirty="0"/>
              <a:t>документы</a:t>
            </a: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7AE0AE02-B070-F84D-B696-FD0829051CE9}"/>
              </a:ext>
            </a:extLst>
          </p:cNvPr>
          <p:cNvGrpSpPr/>
          <p:nvPr/>
        </p:nvGrpSpPr>
        <p:grpSpPr>
          <a:xfrm>
            <a:off x="8707041" y="5277062"/>
            <a:ext cx="3112504" cy="1433898"/>
            <a:chOff x="274306" y="4207885"/>
            <a:chExt cx="3240000" cy="2006403"/>
          </a:xfrm>
        </p:grpSpPr>
        <p:sp>
          <p:nvSpPr>
            <p:cNvPr id="60" name="Скругленный прямоугольник 59">
              <a:extLst>
                <a:ext uri="{FF2B5EF4-FFF2-40B4-BE49-F238E27FC236}">
                  <a16:creationId xmlns:a16="http://schemas.microsoft.com/office/drawing/2014/main" xmlns="" id="{C0F4E8D2-196D-3E46-9E7F-4A01B9C2C0CA}"/>
                </a:ext>
              </a:extLst>
            </p:cNvPr>
            <p:cNvSpPr/>
            <p:nvPr/>
          </p:nvSpPr>
          <p:spPr>
            <a:xfrm>
              <a:off x="274306" y="4207885"/>
              <a:ext cx="3240000" cy="2006403"/>
            </a:xfrm>
            <a:prstGeom prst="roundRect">
              <a:avLst/>
            </a:prstGeom>
            <a:solidFill>
              <a:srgbClr val="E3E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Скругленный прямоугольник 60">
              <a:extLst>
                <a:ext uri="{FF2B5EF4-FFF2-40B4-BE49-F238E27FC236}">
                  <a16:creationId xmlns:a16="http://schemas.microsoft.com/office/drawing/2014/main" xmlns="" id="{7BB752AF-0EC7-FC4A-9380-0DBC93B0B158}"/>
                </a:ext>
              </a:extLst>
            </p:cNvPr>
            <p:cNvSpPr>
              <a:spLocks/>
            </p:cNvSpPr>
            <p:nvPr/>
          </p:nvSpPr>
          <p:spPr>
            <a:xfrm>
              <a:off x="783067" y="4945784"/>
              <a:ext cx="2368513" cy="639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73C1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4F3A2719-6DC3-C148-B169-1D5DB21BE7F4}"/>
                </a:ext>
              </a:extLst>
            </p:cNvPr>
            <p:cNvSpPr txBox="1"/>
            <p:nvPr/>
          </p:nvSpPr>
          <p:spPr>
            <a:xfrm>
              <a:off x="447206" y="4207885"/>
              <a:ext cx="2814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rgbClr val="373C15"/>
                  </a:solidFill>
                </a:rPr>
                <a:t>Подать документы:</a:t>
              </a:r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xmlns="" id="{DFEC1E78-5C81-2249-87FC-40CED4352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229" y="5119405"/>
              <a:ext cx="252000" cy="292555"/>
            </a:xfrm>
            <a:prstGeom prst="ellipse">
              <a:avLst/>
            </a:prstGeom>
            <a:solidFill>
              <a:srgbClr val="373C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67FAA164-B0E9-0542-B943-C1262BE13BC6}"/>
                </a:ext>
              </a:extLst>
            </p:cNvPr>
            <p:cNvSpPr txBox="1"/>
            <p:nvPr/>
          </p:nvSpPr>
          <p:spPr>
            <a:xfrm>
              <a:off x="930159" y="5022251"/>
              <a:ext cx="2374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373C15"/>
                  </a:solidFill>
                </a:rPr>
                <a:t>ГБУ ЛО «МФЦ»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262" y="1710207"/>
            <a:ext cx="4852987" cy="373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84436" y="1859886"/>
            <a:ext cx="4723241" cy="339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44B2D"/>
                </a:solidFill>
              </a:rPr>
              <a:t>Ежемесячное</a:t>
            </a:r>
            <a:r>
              <a:rPr lang="ru-RU" dirty="0"/>
              <a:t> </a:t>
            </a:r>
            <a:r>
              <a:rPr lang="ru-RU" sz="2400" b="1" dirty="0">
                <a:solidFill>
                  <a:srgbClr val="644B2D"/>
                </a:solidFill>
              </a:rPr>
              <a:t>пособие</a:t>
            </a:r>
          </a:p>
          <a:p>
            <a:r>
              <a:rPr lang="ru-RU" sz="1600" b="1" dirty="0">
                <a:solidFill>
                  <a:srgbClr val="644B2D"/>
                </a:solidFill>
              </a:rPr>
              <a:t>предоставляется при постановке на учет в медицинской организации в ранние сроки беременности (до 12 недель), если срок беременности составляет 6 и более недель и </a:t>
            </a:r>
          </a:p>
          <a:p>
            <a:r>
              <a:rPr lang="ru-RU" sz="1600" b="1" dirty="0">
                <a:solidFill>
                  <a:srgbClr val="644B2D"/>
                </a:solidFill>
              </a:rPr>
              <a:t>СДД не превышает СД –  42 450 руб. (в 2024 году)</a:t>
            </a:r>
          </a:p>
          <a:p>
            <a:pPr>
              <a:lnSpc>
                <a:spcPts val="1000"/>
              </a:lnSpc>
            </a:pPr>
            <a:endParaRPr lang="ru-RU" sz="1600" b="1" dirty="0">
              <a:solidFill>
                <a:srgbClr val="644B2D"/>
              </a:solidFill>
            </a:endParaRPr>
          </a:p>
          <a:p>
            <a:r>
              <a:rPr lang="ru-RU" b="1" dirty="0">
                <a:solidFill>
                  <a:srgbClr val="644B2D"/>
                </a:solidFill>
              </a:rPr>
              <a:t>размер пособия - 8 843 руб. (в 2024 году)</a:t>
            </a:r>
          </a:p>
          <a:p>
            <a:pPr algn="ctr"/>
            <a:r>
              <a:rPr lang="ru-RU" sz="1200" b="1" dirty="0">
                <a:solidFill>
                  <a:srgbClr val="644B2D"/>
                </a:solidFill>
              </a:rPr>
              <a:t>50% ВПМ для трудоспособного населения на дату обращения за назначением пособия</a:t>
            </a:r>
          </a:p>
          <a:p>
            <a:r>
              <a:rPr lang="ru-RU" b="1" dirty="0">
                <a:solidFill>
                  <a:srgbClr val="644B2D"/>
                </a:solidFill>
              </a:rPr>
              <a:t>период выплаты - с месяца постановки на учет в медицинской организации </a:t>
            </a:r>
          </a:p>
          <a:p>
            <a:pPr algn="ctr"/>
            <a:r>
              <a:rPr lang="ru-RU" sz="1200" b="1" dirty="0">
                <a:solidFill>
                  <a:srgbClr val="644B2D"/>
                </a:solidFill>
              </a:rPr>
              <a:t>(но не ранее наступления срока беременности шесть недель) до месяца родов или прерывания беременности (включительно)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40" y="3138271"/>
            <a:ext cx="37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524" y="3608336"/>
            <a:ext cx="37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524" y="4261485"/>
            <a:ext cx="37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99" y="4766843"/>
            <a:ext cx="4578350" cy="192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4572" y="4899297"/>
            <a:ext cx="416138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644B2D"/>
                </a:solidFill>
              </a:rPr>
              <a:t>УСЛОВИЯ ПОЛУЧЕНИЯ ПОСОБИЙ</a:t>
            </a:r>
          </a:p>
          <a:p>
            <a:pPr algn="ctr"/>
            <a:r>
              <a:rPr lang="ru-RU" sz="1600" b="1" dirty="0">
                <a:solidFill>
                  <a:srgbClr val="644B2D"/>
                </a:solidFill>
              </a:rPr>
              <a:t>- </a:t>
            </a:r>
            <a:r>
              <a:rPr lang="ru-RU" sz="1200" b="1" dirty="0">
                <a:solidFill>
                  <a:srgbClr val="644B2D"/>
                </a:solidFill>
              </a:rPr>
              <a:t>для жены участника СВО – место жительства или место пребывания на территории ЛО на дату ОБРАЩЕНИЯ</a:t>
            </a:r>
          </a:p>
          <a:p>
            <a:pPr marL="171450" indent="-171450" algn="ctr">
              <a:lnSpc>
                <a:spcPts val="1000"/>
              </a:lnSpc>
              <a:buFontTx/>
              <a:buChar char="-"/>
            </a:pPr>
            <a:endParaRPr lang="ru-RU" sz="1200" b="1" dirty="0">
              <a:solidFill>
                <a:srgbClr val="644B2D"/>
              </a:solidFill>
            </a:endParaRPr>
          </a:p>
          <a:p>
            <a:pPr marL="171450" indent="-171450" algn="ctr">
              <a:buFontTx/>
              <a:buChar char="-"/>
            </a:pPr>
            <a:r>
              <a:rPr lang="ru-RU" sz="1200" b="1" dirty="0">
                <a:solidFill>
                  <a:srgbClr val="644B2D"/>
                </a:solidFill>
              </a:rPr>
              <a:t>для участника СВО – место жительства или место пребывания на территории ЛО наличие на дату ЗАКЛЮЧЕНИЯ КОНТРАКТА </a:t>
            </a:r>
          </a:p>
          <a:p>
            <a:pPr algn="ctr"/>
            <a:r>
              <a:rPr lang="ru-RU" sz="1200" b="1" dirty="0">
                <a:solidFill>
                  <a:srgbClr val="644B2D"/>
                </a:solidFill>
              </a:rPr>
              <a:t>(дату призыва по частичной мобилизации) 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2068084" y="1537344"/>
            <a:ext cx="468000" cy="372903"/>
            <a:chOff x="2634924" y="992303"/>
            <a:chExt cx="713810" cy="56876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7361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xmlns="" id="{2F59C196-E34C-5A43-96B0-58C5403E154A}"/>
              </a:ext>
            </a:extLst>
          </p:cNvPr>
          <p:cNvSpPr/>
          <p:nvPr/>
        </p:nvSpPr>
        <p:spPr>
          <a:xfrm>
            <a:off x="2864890" y="4189636"/>
            <a:ext cx="5222271" cy="3310980"/>
          </a:xfrm>
          <a:prstGeom prst="roundRect">
            <a:avLst/>
          </a:prstGeom>
          <a:solidFill>
            <a:srgbClr val="FFE68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644B2D"/>
              </a:solidFill>
            </a:endParaRPr>
          </a:p>
        </p:txBody>
      </p:sp>
      <p:pic>
        <p:nvPicPr>
          <p:cNvPr id="5" name="Picture 2" descr="http://qrcoder.ru/code/?https%3A%2F%2Fcszn.info%2Fpublic%2Fpamyatka_mobil%2Fedk_mobil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421" y="2066583"/>
            <a:ext cx="1681557" cy="168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8F00F417-B174-9F46-B806-598C8D817C87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157E17-8199-1044-856B-36CD20E0F826}"/>
              </a:ext>
            </a:extLst>
          </p:cNvPr>
          <p:cNvGrpSpPr/>
          <p:nvPr/>
        </p:nvGrpSpPr>
        <p:grpSpPr>
          <a:xfrm>
            <a:off x="242766" y="4724754"/>
            <a:ext cx="3240000" cy="2006403"/>
            <a:chOff x="274306" y="4207885"/>
            <a:chExt cx="3240000" cy="2006403"/>
          </a:xfrm>
        </p:grpSpPr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xmlns="" id="{2C2AD32F-649A-9E45-8034-8C40D66CF70F}"/>
                </a:ext>
              </a:extLst>
            </p:cNvPr>
            <p:cNvSpPr/>
            <p:nvPr/>
          </p:nvSpPr>
          <p:spPr>
            <a:xfrm>
              <a:off x="274306" y="4207885"/>
              <a:ext cx="3240000" cy="2006403"/>
            </a:xfrm>
            <a:prstGeom prst="roundRect">
              <a:avLst/>
            </a:prstGeom>
            <a:solidFill>
              <a:srgbClr val="E3E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xmlns="" id="{717BCC4C-5713-6642-B813-A097C056248E}"/>
                </a:ext>
              </a:extLst>
            </p:cNvPr>
            <p:cNvSpPr>
              <a:spLocks/>
            </p:cNvSpPr>
            <p:nvPr/>
          </p:nvSpPr>
          <p:spPr>
            <a:xfrm>
              <a:off x="783067" y="4692321"/>
              <a:ext cx="2368513" cy="13261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73C1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8D0897F-1EA0-9647-AB88-FEA5F8869F78}"/>
                </a:ext>
              </a:extLst>
            </p:cNvPr>
            <p:cNvSpPr txBox="1"/>
            <p:nvPr/>
          </p:nvSpPr>
          <p:spPr>
            <a:xfrm>
              <a:off x="447206" y="4207885"/>
              <a:ext cx="2814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rgbClr val="373C15"/>
                  </a:solidFill>
                </a:rPr>
                <a:t>Подать документы: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63AD118D-C45D-8F4D-89C9-FC565BA9B607}"/>
                </a:ext>
              </a:extLst>
            </p:cNvPr>
            <p:cNvSpPr txBox="1"/>
            <p:nvPr/>
          </p:nvSpPr>
          <p:spPr>
            <a:xfrm>
              <a:off x="1011882" y="4733537"/>
              <a:ext cx="2011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373C15"/>
                  </a:solidFill>
                </a:rPr>
                <a:t>филиалы </a:t>
              </a:r>
            </a:p>
            <a:p>
              <a:r>
                <a:rPr lang="ru-RU" sz="2000" b="1" dirty="0">
                  <a:solidFill>
                    <a:srgbClr val="373C15"/>
                  </a:solidFill>
                </a:rPr>
                <a:t>ЛОГКУ «ЦСЗН»</a:t>
              </a: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4D44B941-CE93-F043-976D-0DA643A463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18" y="4837502"/>
              <a:ext cx="252000" cy="292555"/>
            </a:xfrm>
            <a:prstGeom prst="ellipse">
              <a:avLst/>
            </a:prstGeom>
            <a:solidFill>
              <a:srgbClr val="373C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xmlns="" id="{A9EA3FB7-AD3D-074B-B99B-CA3CD6A6A5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18" y="5453373"/>
              <a:ext cx="252000" cy="292555"/>
            </a:xfrm>
            <a:prstGeom prst="ellipse">
              <a:avLst/>
            </a:prstGeom>
            <a:solidFill>
              <a:srgbClr val="373C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08CC67E-800A-344D-9E48-8F7492B81A24}"/>
                </a:ext>
              </a:extLst>
            </p:cNvPr>
            <p:cNvSpPr txBox="1"/>
            <p:nvPr/>
          </p:nvSpPr>
          <p:spPr>
            <a:xfrm>
              <a:off x="1011882" y="5422361"/>
              <a:ext cx="2374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373C15"/>
                  </a:solidFill>
                </a:rPr>
                <a:t>ГБУ ЛО «МФЦ»</a:t>
              </a:r>
            </a:p>
          </p:txBody>
        </p:sp>
      </p:grp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93C7C282-6C78-C848-B849-7DCB01DFE40C}"/>
              </a:ext>
            </a:extLst>
          </p:cNvPr>
          <p:cNvSpPr/>
          <p:nvPr/>
        </p:nvSpPr>
        <p:spPr>
          <a:xfrm>
            <a:off x="4015180" y="4048059"/>
            <a:ext cx="3211205" cy="2362855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693ABA2-1A9C-F24F-81A7-379A25CA6180}"/>
              </a:ext>
            </a:extLst>
          </p:cNvPr>
          <p:cNvSpPr txBox="1"/>
          <p:nvPr/>
        </p:nvSpPr>
        <p:spPr>
          <a:xfrm>
            <a:off x="3958347" y="4143470"/>
            <a:ext cx="3178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Период компенсации: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35FB076-E5E4-0E4D-8558-081F5E9E308A}"/>
              </a:ext>
            </a:extLst>
          </p:cNvPr>
          <p:cNvSpPr txBox="1"/>
          <p:nvPr/>
        </p:nvSpPr>
        <p:spPr>
          <a:xfrm>
            <a:off x="4203428" y="4533569"/>
            <a:ext cx="344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73C15"/>
                </a:solidFill>
              </a:rPr>
              <a:t>с 1 числа месяца обращения</a:t>
            </a:r>
          </a:p>
          <a:p>
            <a:r>
              <a:rPr lang="ru-RU" sz="1600" dirty="0">
                <a:solidFill>
                  <a:srgbClr val="373C15"/>
                </a:solidFill>
              </a:rPr>
              <a:t>(члены семей)  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A3B5FC49-768B-9B4E-BADF-0B501AADBD61}"/>
              </a:ext>
            </a:extLst>
          </p:cNvPr>
          <p:cNvSpPr>
            <a:spLocks noChangeAspect="1"/>
          </p:cNvSpPr>
          <p:nvPr/>
        </p:nvSpPr>
        <p:spPr>
          <a:xfrm>
            <a:off x="3821531" y="4605135"/>
            <a:ext cx="252000" cy="239237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979774F1-1C8D-BC46-8BC9-9817ACA5E342}"/>
              </a:ext>
            </a:extLst>
          </p:cNvPr>
          <p:cNvSpPr/>
          <p:nvPr/>
        </p:nvSpPr>
        <p:spPr>
          <a:xfrm>
            <a:off x="7604278" y="4189636"/>
            <a:ext cx="4577640" cy="2854425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17533238-7214-D546-B59C-2B766D5005BD}"/>
              </a:ext>
            </a:extLst>
          </p:cNvPr>
          <p:cNvSpPr txBox="1"/>
          <p:nvPr/>
        </p:nvSpPr>
        <p:spPr>
          <a:xfrm>
            <a:off x="7784639" y="4189636"/>
            <a:ext cx="4463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Компенсация 50% следующих </a:t>
            </a:r>
          </a:p>
          <a:p>
            <a:r>
              <a:rPr lang="ru-RU" sz="2400" b="1" dirty="0">
                <a:solidFill>
                  <a:srgbClr val="373C15"/>
                </a:solidFill>
              </a:rPr>
              <a:t>фактических затрат: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8305284" y="5241040"/>
            <a:ext cx="4076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содержания жилого помещения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9D04372C-B104-634B-BCA6-B2FFB29604DE}"/>
              </a:ext>
            </a:extLst>
          </p:cNvPr>
          <p:cNvSpPr txBox="1"/>
          <p:nvPr/>
        </p:nvSpPr>
        <p:spPr>
          <a:xfrm>
            <a:off x="8305284" y="5527900"/>
            <a:ext cx="3689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взноса на капитальный ремонт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02645969-9BA7-0141-9279-DCB98C48EDF8}"/>
              </a:ext>
            </a:extLst>
          </p:cNvPr>
          <p:cNvSpPr txBox="1"/>
          <p:nvPr/>
        </p:nvSpPr>
        <p:spPr>
          <a:xfrm>
            <a:off x="8305284" y="5872279"/>
            <a:ext cx="4124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коммунальных услуг </a:t>
            </a: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C24303D6-B72A-FA42-AC34-EBD4F8ED12BA}"/>
              </a:ext>
            </a:extLst>
          </p:cNvPr>
          <p:cNvSpPr>
            <a:spLocks noChangeAspect="1"/>
          </p:cNvSpPr>
          <p:nvPr/>
        </p:nvSpPr>
        <p:spPr>
          <a:xfrm>
            <a:off x="8053251" y="5613175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xmlns="" id="{A54E9DDC-E9F4-E54D-A5F9-2B25D68868E8}"/>
              </a:ext>
            </a:extLst>
          </p:cNvPr>
          <p:cNvSpPr>
            <a:spLocks noChangeAspect="1"/>
          </p:cNvSpPr>
          <p:nvPr/>
        </p:nvSpPr>
        <p:spPr>
          <a:xfrm>
            <a:off x="8056127" y="5958292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xmlns="" id="{74306CC9-020B-8A48-86F7-FE1633516D7F}"/>
              </a:ext>
            </a:extLst>
          </p:cNvPr>
          <p:cNvSpPr/>
          <p:nvPr/>
        </p:nvSpPr>
        <p:spPr>
          <a:xfrm>
            <a:off x="242765" y="1560335"/>
            <a:ext cx="8258015" cy="2565510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1</a:t>
            </a:r>
            <a:r>
              <a:rPr lang="ru-RU" sz="2667" dirty="0">
                <a:solidFill>
                  <a:srgbClr val="644B2D"/>
                </a:solidFill>
              </a:rPr>
              <a:t>2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2242DC40-90BD-7A45-9087-2A90E86A5EEE}"/>
              </a:ext>
            </a:extLst>
          </p:cNvPr>
          <p:cNvSpPr>
            <a:spLocks noChangeAspect="1"/>
          </p:cNvSpPr>
          <p:nvPr/>
        </p:nvSpPr>
        <p:spPr>
          <a:xfrm>
            <a:off x="8053251" y="5304510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3AD118D-C45D-8F4D-89C9-FC565BA9B607}"/>
              </a:ext>
            </a:extLst>
          </p:cNvPr>
          <p:cNvSpPr txBox="1"/>
          <p:nvPr/>
        </p:nvSpPr>
        <p:spPr>
          <a:xfrm>
            <a:off x="389080" y="1873741"/>
            <a:ext cx="80559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участнику СВО и его супруге (супругу)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детям до 18 лет, в том числе пасынкам и падчерицам (до 23 лет при обучении по очной форме обучения)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родителям (совместно проживающим с участником СВО)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опекуну (попечителю) (совместно проживающим с участником СВО)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детям  погибших лиц, имевших правоотношения с организациями, содействующими ВС РФ (в том числе ЧВК) до 18 лет (до 23 лет при обучении по очной форме обучения)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A3B5FC49-768B-9B4E-BADF-0B501AADBD61}"/>
              </a:ext>
            </a:extLst>
          </p:cNvPr>
          <p:cNvSpPr>
            <a:spLocks noChangeAspect="1"/>
          </p:cNvSpPr>
          <p:nvPr/>
        </p:nvSpPr>
        <p:spPr>
          <a:xfrm>
            <a:off x="3832347" y="5186419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F35FB076-E5E4-0E4D-8558-081F5E9E308A}"/>
              </a:ext>
            </a:extLst>
          </p:cNvPr>
          <p:cNvSpPr txBox="1"/>
          <p:nvPr/>
        </p:nvSpPr>
        <p:spPr>
          <a:xfrm>
            <a:off x="4199952" y="5139011"/>
            <a:ext cx="3448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73C15"/>
                </a:solidFill>
              </a:rPr>
              <a:t>с 1 октября 2022 года </a:t>
            </a:r>
          </a:p>
          <a:p>
            <a:r>
              <a:rPr lang="ru-RU" dirty="0">
                <a:solidFill>
                  <a:srgbClr val="373C15"/>
                </a:solidFill>
              </a:rPr>
              <a:t>(при обращении участника СВО не позднее 3-х месяцев с даты окончания срока участия в СВО)</a:t>
            </a: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2242DC40-90BD-7A45-9087-2A90E86A5EEE}"/>
              </a:ext>
            </a:extLst>
          </p:cNvPr>
          <p:cNvSpPr>
            <a:spLocks noChangeAspect="1"/>
          </p:cNvSpPr>
          <p:nvPr/>
        </p:nvSpPr>
        <p:spPr>
          <a:xfrm>
            <a:off x="8056127" y="5035329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8331755" y="4982735"/>
            <a:ext cx="2968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платы за наем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9568040" y="1550576"/>
            <a:ext cx="1494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/>
              <a:t>Подробная </a:t>
            </a:r>
          </a:p>
          <a:p>
            <a:pPr lvl="0" algn="ctr"/>
            <a:r>
              <a:rPr lang="ru-RU" b="1" dirty="0"/>
              <a:t>информация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88DA163B-0C3E-2A43-8224-6C5A256D6C36}"/>
              </a:ext>
            </a:extLst>
          </p:cNvPr>
          <p:cNvSpPr txBox="1"/>
          <p:nvPr/>
        </p:nvSpPr>
        <p:spPr>
          <a:xfrm>
            <a:off x="458149" y="1493927"/>
            <a:ext cx="374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Выплата назначается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35FB076-E5E4-0E4D-8558-081F5E9E308A}"/>
              </a:ext>
            </a:extLst>
          </p:cNvPr>
          <p:cNvSpPr txBox="1"/>
          <p:nvPr/>
        </p:nvSpPr>
        <p:spPr>
          <a:xfrm>
            <a:off x="3444561" y="6385552"/>
            <a:ext cx="4340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73C15"/>
                </a:solidFill>
              </a:rPr>
              <a:t>НАЗНАЧАЕТСЯ НА ПЕРИОД УЧАСТИЯ В СВО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02645969-9BA7-0141-9279-DCB98C48EDF8}"/>
              </a:ext>
            </a:extLst>
          </p:cNvPr>
          <p:cNvSpPr txBox="1"/>
          <p:nvPr/>
        </p:nvSpPr>
        <p:spPr>
          <a:xfrm>
            <a:off x="7784638" y="6211669"/>
            <a:ext cx="41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ПРЕДОСТАВЛЯЕТСЯ БЕЗ УЧЕТА НОРМАТИВОВ ПОТРЕБЛЕНИЯ</a:t>
            </a:r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103" name="Скругленный прямоугольник 102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99346" y="1047735"/>
            <a:ext cx="702012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400" b="1" dirty="0"/>
              <a:t>ЕЖЕМЕСЯЧНАЯ КОМПЕНСАЦИЯ РАСХОДОВ НА ЖКУ</a:t>
            </a:r>
            <a:endParaRPr lang="ru-RU" sz="2400" dirty="0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21675" y="1556639"/>
            <a:ext cx="363505" cy="363505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4426117" y="1587297"/>
            <a:ext cx="468000" cy="372903"/>
            <a:chOff x="2634924" y="992303"/>
            <a:chExt cx="713810" cy="568766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793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://qrcoder.ru/code/?https%3A%2F%2Fmfc47.ru%2Fmfc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249" y="2017871"/>
            <a:ext cx="1692069" cy="16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DFF91ECD-F55D-5148-8863-745CE400A07C}"/>
              </a:ext>
            </a:extLst>
          </p:cNvPr>
          <p:cNvSpPr/>
          <p:nvPr/>
        </p:nvSpPr>
        <p:spPr>
          <a:xfrm>
            <a:off x="2830025" y="3603686"/>
            <a:ext cx="5222271" cy="4135355"/>
          </a:xfrm>
          <a:prstGeom prst="roundRect">
            <a:avLst/>
          </a:prstGeom>
          <a:solidFill>
            <a:srgbClr val="FFE68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644B2D"/>
              </a:solidFill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310739DA-AB8F-1949-A39A-189AEED29189}"/>
              </a:ext>
            </a:extLst>
          </p:cNvPr>
          <p:cNvSpPr/>
          <p:nvPr/>
        </p:nvSpPr>
        <p:spPr>
          <a:xfrm>
            <a:off x="7557918" y="3640228"/>
            <a:ext cx="4577640" cy="3125816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10F54AAC-A91A-C74E-B94C-AE9D48D689BA}"/>
              </a:ext>
            </a:extLst>
          </p:cNvPr>
          <p:cNvSpPr/>
          <p:nvPr/>
        </p:nvSpPr>
        <p:spPr>
          <a:xfrm>
            <a:off x="2162899" y="974485"/>
            <a:ext cx="1046888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693ABA2-1A9C-F24F-81A7-379A25CA6180}"/>
              </a:ext>
            </a:extLst>
          </p:cNvPr>
          <p:cNvSpPr txBox="1"/>
          <p:nvPr/>
        </p:nvSpPr>
        <p:spPr>
          <a:xfrm>
            <a:off x="3965352" y="3663775"/>
            <a:ext cx="3178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Период компенсации: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35FB076-E5E4-0E4D-8558-081F5E9E308A}"/>
              </a:ext>
            </a:extLst>
          </p:cNvPr>
          <p:cNvSpPr txBox="1"/>
          <p:nvPr/>
        </p:nvSpPr>
        <p:spPr>
          <a:xfrm>
            <a:off x="4266100" y="4000546"/>
            <a:ext cx="2469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373C15"/>
                </a:solidFill>
              </a:rPr>
              <a:t>ЗА ТЕКУЩИЙ </a:t>
            </a:r>
          </a:p>
          <a:p>
            <a:pPr algn="ctr"/>
            <a:r>
              <a:rPr lang="ru-RU" sz="1400" b="1" dirty="0">
                <a:solidFill>
                  <a:srgbClr val="373C15"/>
                </a:solidFill>
              </a:rPr>
              <a:t>КАЛЕНДАРНЫЙ ГОД </a:t>
            </a:r>
          </a:p>
          <a:p>
            <a:pPr algn="ctr"/>
            <a:r>
              <a:rPr lang="ru-RU" sz="1400" b="1" dirty="0">
                <a:solidFill>
                  <a:srgbClr val="373C15"/>
                </a:solidFill>
              </a:rPr>
              <a:t>ПРИ УСЛОВИИ ПОДАЧИ</a:t>
            </a:r>
          </a:p>
          <a:p>
            <a:pPr algn="ctr"/>
            <a:r>
              <a:rPr lang="ru-RU" sz="1400" b="1" dirty="0">
                <a:solidFill>
                  <a:srgbClr val="373C15"/>
                </a:solidFill>
              </a:rPr>
              <a:t>ЗАЯВЛЕНИЯ </a:t>
            </a:r>
          </a:p>
          <a:p>
            <a:pPr algn="ctr"/>
            <a:r>
              <a:rPr lang="ru-RU" sz="1400" b="1" dirty="0">
                <a:solidFill>
                  <a:srgbClr val="373C15"/>
                </a:solidFill>
              </a:rPr>
              <a:t>ДО 31 ДЕКАБРЯ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17533238-7214-D546-B59C-2B766D5005BD}"/>
              </a:ext>
            </a:extLst>
          </p:cNvPr>
          <p:cNvSpPr txBox="1"/>
          <p:nvPr/>
        </p:nvSpPr>
        <p:spPr>
          <a:xfrm>
            <a:off x="8097530" y="4529978"/>
            <a:ext cx="43974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баллонный газ на нужды </a:t>
            </a:r>
          </a:p>
          <a:p>
            <a:r>
              <a:rPr lang="ru-RU" sz="2000" dirty="0"/>
              <a:t>пищеприготовления (8 кг/месяц </a:t>
            </a:r>
          </a:p>
          <a:p>
            <a:r>
              <a:rPr lang="ru-RU" sz="2000" dirty="0"/>
              <a:t>на одного человека) + доставка</a:t>
            </a:r>
          </a:p>
          <a:p>
            <a:endParaRPr lang="ru-RU" sz="1000" b="1" dirty="0">
              <a:solidFill>
                <a:srgbClr val="373C15"/>
              </a:solidFill>
            </a:endParaRPr>
          </a:p>
          <a:p>
            <a:r>
              <a:rPr lang="ru-RU" sz="2000" dirty="0"/>
              <a:t>дрова и уголь на нужды отопления (нормативы зависят от количества проживающих в доме) + доставка</a:t>
            </a: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C24303D6-B72A-FA42-AC34-EBD4F8ED12BA}"/>
              </a:ext>
            </a:extLst>
          </p:cNvPr>
          <p:cNvSpPr>
            <a:spLocks noChangeAspect="1"/>
          </p:cNvSpPr>
          <p:nvPr/>
        </p:nvSpPr>
        <p:spPr>
          <a:xfrm>
            <a:off x="7800296" y="5671364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13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2242DC40-90BD-7A45-9087-2A90E86A5EEE}"/>
              </a:ext>
            </a:extLst>
          </p:cNvPr>
          <p:cNvSpPr>
            <a:spLocks noChangeAspect="1"/>
          </p:cNvSpPr>
          <p:nvPr/>
        </p:nvSpPr>
        <p:spPr>
          <a:xfrm>
            <a:off x="7800296" y="4556748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103" name="Скругленный прямоугольник 102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2900" y="1018200"/>
            <a:ext cx="11187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ДЕНЕЖНАЯ КОМПЕНСАЦИЯ ЗА ТВЕРДОЕ ТОПЛИВО И БАЛЛОННЫЙ ГАЗ</a:t>
            </a:r>
            <a:endParaRPr lang="ru-RU" sz="24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E2FE33F-5367-5841-A0A1-B47EB57C10D2}"/>
              </a:ext>
            </a:extLst>
          </p:cNvPr>
          <p:cNvSpPr/>
          <p:nvPr/>
        </p:nvSpPr>
        <p:spPr>
          <a:xfrm>
            <a:off x="10480274" y="1527399"/>
            <a:ext cx="1324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/>
              <a:t>Подать</a:t>
            </a:r>
          </a:p>
          <a:p>
            <a:pPr lvl="0" algn="ctr"/>
            <a:r>
              <a:rPr lang="ru-RU" b="1" dirty="0"/>
              <a:t>документы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4208E042-57A8-7E4B-94DA-49405529C75E}"/>
              </a:ext>
            </a:extLst>
          </p:cNvPr>
          <p:cNvSpPr/>
          <p:nvPr/>
        </p:nvSpPr>
        <p:spPr>
          <a:xfrm>
            <a:off x="242765" y="1560335"/>
            <a:ext cx="9950021" cy="2028014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055F972-4BAB-7349-9B7A-6F49EB589CEB}"/>
              </a:ext>
            </a:extLst>
          </p:cNvPr>
          <p:cNvSpPr txBox="1"/>
          <p:nvPr/>
        </p:nvSpPr>
        <p:spPr>
          <a:xfrm>
            <a:off x="444812" y="1931784"/>
            <a:ext cx="98514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участнику СВО и его супруге (супругу)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детям до 18 лет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детям от 18 до 23 лет (при обучении по очной форме обучения)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родителям (независимо от совместного проживания с участником СВО)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опекуну/попечителю (осуществлявшему опеку до совершеннолетия участника СВО)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9C08438-2EDA-1E4A-9D63-37D824B8092D}"/>
              </a:ext>
            </a:extLst>
          </p:cNvPr>
          <p:cNvSpPr txBox="1"/>
          <p:nvPr/>
        </p:nvSpPr>
        <p:spPr>
          <a:xfrm>
            <a:off x="454673" y="1522509"/>
            <a:ext cx="374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Выплата назначается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9F0D59A4-824A-D847-BD88-51B8B19CBE6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02595" y="1609907"/>
            <a:ext cx="363505" cy="363505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07F21037-01D9-3D46-9ADB-5FBD5DFFDFF2}"/>
              </a:ext>
            </a:extLst>
          </p:cNvPr>
          <p:cNvGrpSpPr>
            <a:grpSpLocks noChangeAspect="1"/>
          </p:cNvGrpSpPr>
          <p:nvPr/>
        </p:nvGrpSpPr>
        <p:grpSpPr>
          <a:xfrm>
            <a:off x="4311218" y="1609907"/>
            <a:ext cx="468000" cy="372903"/>
            <a:chOff x="2634924" y="992303"/>
            <a:chExt cx="713810" cy="568766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xmlns="" id="{438C133E-C300-374F-9185-B04F63317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xmlns="" id="{BA5296EA-F1D5-B940-8DC8-C825FC35D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xmlns="" id="{83B08F1B-BDCB-974F-8638-25BD4C94F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89F0200-9628-CD4F-A057-777BCFBC030F}"/>
              </a:ext>
            </a:extLst>
          </p:cNvPr>
          <p:cNvSpPr/>
          <p:nvPr/>
        </p:nvSpPr>
        <p:spPr>
          <a:xfrm>
            <a:off x="7754978" y="3709942"/>
            <a:ext cx="4577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Компенсируется </a:t>
            </a:r>
          </a:p>
          <a:p>
            <a:r>
              <a:rPr lang="ru-RU" sz="2400" b="1" dirty="0">
                <a:solidFill>
                  <a:srgbClr val="373C15"/>
                </a:solidFill>
              </a:rPr>
              <a:t>часть расходов на:</a:t>
            </a: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7AE0AE02-B070-F84D-B696-FD0829051CE9}"/>
              </a:ext>
            </a:extLst>
          </p:cNvPr>
          <p:cNvGrpSpPr/>
          <p:nvPr/>
        </p:nvGrpSpPr>
        <p:grpSpPr>
          <a:xfrm>
            <a:off x="274306" y="4207885"/>
            <a:ext cx="3240000" cy="2006403"/>
            <a:chOff x="274306" y="4207885"/>
            <a:chExt cx="3240000" cy="2006403"/>
          </a:xfrm>
        </p:grpSpPr>
        <p:sp>
          <p:nvSpPr>
            <p:cNvPr id="60" name="Скругленный прямоугольник 59">
              <a:extLst>
                <a:ext uri="{FF2B5EF4-FFF2-40B4-BE49-F238E27FC236}">
                  <a16:creationId xmlns:a16="http://schemas.microsoft.com/office/drawing/2014/main" xmlns="" id="{C0F4E8D2-196D-3E46-9E7F-4A01B9C2C0CA}"/>
                </a:ext>
              </a:extLst>
            </p:cNvPr>
            <p:cNvSpPr/>
            <p:nvPr/>
          </p:nvSpPr>
          <p:spPr>
            <a:xfrm>
              <a:off x="274306" y="4207885"/>
              <a:ext cx="3240000" cy="2006403"/>
            </a:xfrm>
            <a:prstGeom prst="roundRect">
              <a:avLst/>
            </a:prstGeom>
            <a:solidFill>
              <a:srgbClr val="E3E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Скругленный прямоугольник 60">
              <a:extLst>
                <a:ext uri="{FF2B5EF4-FFF2-40B4-BE49-F238E27FC236}">
                  <a16:creationId xmlns:a16="http://schemas.microsoft.com/office/drawing/2014/main" xmlns="" id="{7BB752AF-0EC7-FC4A-9380-0DBC93B0B158}"/>
                </a:ext>
              </a:extLst>
            </p:cNvPr>
            <p:cNvSpPr>
              <a:spLocks/>
            </p:cNvSpPr>
            <p:nvPr/>
          </p:nvSpPr>
          <p:spPr>
            <a:xfrm>
              <a:off x="783067" y="4692321"/>
              <a:ext cx="2368513" cy="13261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73C1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4F3A2719-6DC3-C148-B169-1D5DB21BE7F4}"/>
                </a:ext>
              </a:extLst>
            </p:cNvPr>
            <p:cNvSpPr txBox="1"/>
            <p:nvPr/>
          </p:nvSpPr>
          <p:spPr>
            <a:xfrm>
              <a:off x="447206" y="4207885"/>
              <a:ext cx="2814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rgbClr val="373C15"/>
                  </a:solidFill>
                </a:rPr>
                <a:t>Подать документы: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18DF38A5-E788-7F42-BB8F-C980895A7544}"/>
                </a:ext>
              </a:extLst>
            </p:cNvPr>
            <p:cNvSpPr txBox="1"/>
            <p:nvPr/>
          </p:nvSpPr>
          <p:spPr>
            <a:xfrm>
              <a:off x="1011882" y="4733537"/>
              <a:ext cx="2011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373C15"/>
                  </a:solidFill>
                </a:rPr>
                <a:t>филиалы </a:t>
              </a:r>
            </a:p>
            <a:p>
              <a:r>
                <a:rPr lang="ru-RU" sz="2000" b="1" dirty="0">
                  <a:solidFill>
                    <a:srgbClr val="373C15"/>
                  </a:solidFill>
                </a:rPr>
                <a:t>ЛОГКУ «ЦСЗН»</a:t>
              </a: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xmlns="" id="{A3A85703-DF08-8C47-B02D-7431183D8E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18" y="4837502"/>
              <a:ext cx="252000" cy="292555"/>
            </a:xfrm>
            <a:prstGeom prst="ellipse">
              <a:avLst/>
            </a:prstGeom>
            <a:solidFill>
              <a:srgbClr val="373C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xmlns="" id="{DFEC1E78-5C81-2249-87FC-40CED4352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18" y="5453373"/>
              <a:ext cx="252000" cy="292555"/>
            </a:xfrm>
            <a:prstGeom prst="ellipse">
              <a:avLst/>
            </a:prstGeom>
            <a:solidFill>
              <a:srgbClr val="373C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67FAA164-B0E9-0542-B943-C1262BE13BC6}"/>
                </a:ext>
              </a:extLst>
            </p:cNvPr>
            <p:cNvSpPr txBox="1"/>
            <p:nvPr/>
          </p:nvSpPr>
          <p:spPr>
            <a:xfrm>
              <a:off x="1011882" y="5422361"/>
              <a:ext cx="2374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373C15"/>
                  </a:solidFill>
                </a:rPr>
                <a:t>ГБУ ЛО «МФЦ»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693ABA2-1A9C-F24F-81A7-379A25CA6180}"/>
              </a:ext>
            </a:extLst>
          </p:cNvPr>
          <p:cNvSpPr txBox="1"/>
          <p:nvPr/>
        </p:nvSpPr>
        <p:spPr>
          <a:xfrm>
            <a:off x="3965351" y="5211086"/>
            <a:ext cx="3143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Размер компенсации: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35FB076-E5E4-0E4D-8558-081F5E9E308A}"/>
              </a:ext>
            </a:extLst>
          </p:cNvPr>
          <p:cNvSpPr txBox="1"/>
          <p:nvPr/>
        </p:nvSpPr>
        <p:spPr>
          <a:xfrm>
            <a:off x="4241036" y="5599650"/>
            <a:ext cx="2469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73C15"/>
                </a:solidFill>
              </a:rPr>
              <a:t>50 % от стоимости, </a:t>
            </a:r>
            <a:br>
              <a:rPr lang="ru-RU" b="1" dirty="0">
                <a:solidFill>
                  <a:srgbClr val="373C15"/>
                </a:solidFill>
              </a:rPr>
            </a:br>
            <a:r>
              <a:rPr lang="ru-RU" b="1" dirty="0">
                <a:solidFill>
                  <a:srgbClr val="373C15"/>
                </a:solidFill>
              </a:rPr>
              <a:t>в том числе доставки, </a:t>
            </a:r>
            <a:br>
              <a:rPr lang="ru-RU" b="1" dirty="0">
                <a:solidFill>
                  <a:srgbClr val="373C15"/>
                </a:solidFill>
              </a:rPr>
            </a:br>
            <a:r>
              <a:rPr lang="ru-RU" b="1" dirty="0">
                <a:solidFill>
                  <a:srgbClr val="373C15"/>
                </a:solidFill>
              </a:rPr>
              <a:t>в пределах нормативов</a:t>
            </a:r>
          </a:p>
          <a:p>
            <a:pPr algn="ctr"/>
            <a:endParaRPr lang="ru-RU" b="1" dirty="0">
              <a:solidFill>
                <a:srgbClr val="373C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08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DF0F531-4370-414B-8C58-F610D82E2D1A}"/>
              </a:ext>
            </a:extLst>
          </p:cNvPr>
          <p:cNvSpPr txBox="1"/>
          <p:nvPr/>
        </p:nvSpPr>
        <p:spPr>
          <a:xfrm>
            <a:off x="182879" y="1843463"/>
            <a:ext cx="103170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60338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супруге (супругу) участника СВО</a:t>
            </a:r>
          </a:p>
          <a:p>
            <a:pPr marL="184150" indent="-160338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детям до 18 лет, в том числе пасынкам и падчерицам (до 23 лет при обучении по очной форме обучения)</a:t>
            </a:r>
          </a:p>
          <a:p>
            <a:pPr marL="184150" indent="-160338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родителям</a:t>
            </a:r>
          </a:p>
          <a:p>
            <a:pPr marL="184150" indent="-160338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опекуну/попечителю (осуществлявшему опеку до совершеннолетия участника СВО)</a:t>
            </a:r>
          </a:p>
          <a:p>
            <a:pPr marL="184150" indent="-160338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детям  погибших лиц, имевших правоотношения с организациями, содействующими ВС РФ (в том числе ЧВК) до 18 лет (до 23 лет при обучении по очной форме обучения)</a:t>
            </a: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xmlns="" id="{5B38C5CE-CA27-804C-888D-CE7A01BA0557}"/>
              </a:ext>
            </a:extLst>
          </p:cNvPr>
          <p:cNvSpPr/>
          <p:nvPr/>
        </p:nvSpPr>
        <p:spPr>
          <a:xfrm>
            <a:off x="-819719" y="3950585"/>
            <a:ext cx="5222271" cy="4273057"/>
          </a:xfrm>
          <a:prstGeom prst="roundRect">
            <a:avLst/>
          </a:prstGeom>
          <a:solidFill>
            <a:srgbClr val="FFE68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644B2D"/>
              </a:solidFill>
            </a:endParaRP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20" y="5052973"/>
            <a:ext cx="1466937" cy="14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49DA4B95-297F-8143-8FF3-080F1E2992AC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090551" y="998754"/>
            <a:ext cx="1011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 </a:t>
            </a:r>
            <a:r>
              <a:rPr lang="ru-RU" sz="2400" b="1" dirty="0"/>
              <a:t>ЛЬГОТНЫЙ ПРОЕЗД ЧЛЕНАМ СЕМЕЙ УЧАСТНИКОВ СВО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1</a:t>
            </a:r>
            <a:r>
              <a:rPr lang="ru-RU" sz="2667" dirty="0">
                <a:solidFill>
                  <a:srgbClr val="644B2D"/>
                </a:solidFill>
              </a:rPr>
              <a:t>4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4" y="4185374"/>
            <a:ext cx="2030045" cy="12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35FB076-E5E4-0E4D-8558-081F5E9E308A}"/>
              </a:ext>
            </a:extLst>
          </p:cNvPr>
          <p:cNvSpPr txBox="1"/>
          <p:nvPr/>
        </p:nvSpPr>
        <p:spPr>
          <a:xfrm>
            <a:off x="314337" y="5514795"/>
            <a:ext cx="198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73C15"/>
                </a:solidFill>
              </a:rPr>
              <a:t>453 руб. в месяц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8DA163B-0C3E-2A43-8224-6C5A256D6C36}"/>
              </a:ext>
            </a:extLst>
          </p:cNvPr>
          <p:cNvSpPr txBox="1"/>
          <p:nvPr/>
        </p:nvSpPr>
        <p:spPr>
          <a:xfrm>
            <a:off x="1569694" y="4221976"/>
            <a:ext cx="3696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Карта почтовых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отделений для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активации ЕСПБ</a:t>
            </a:r>
          </a:p>
        </p:txBody>
      </p:sp>
      <p:pic>
        <p:nvPicPr>
          <p:cNvPr id="2050" name="Picture 2" descr="http://qrcoder.ru/code/?https%3A%2F%2Fmfc47.ru%2Fmfc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931" y="2090920"/>
            <a:ext cx="1692069" cy="16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at47.ru%2Fdlya-lgotnykh-kategoriy-2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56" y="4059455"/>
            <a:ext cx="1665872" cy="1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8DA163B-0C3E-2A43-8224-6C5A256D6C36}"/>
              </a:ext>
            </a:extLst>
          </p:cNvPr>
          <p:cNvSpPr txBox="1"/>
          <p:nvPr/>
        </p:nvSpPr>
        <p:spPr>
          <a:xfrm>
            <a:off x="6486698" y="3874789"/>
            <a:ext cx="369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Маршруты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49" name="Скругленный прямоугольник 48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8DA163B-0C3E-2A43-8224-6C5A256D6C36}"/>
              </a:ext>
            </a:extLst>
          </p:cNvPr>
          <p:cNvSpPr txBox="1"/>
          <p:nvPr/>
        </p:nvSpPr>
        <p:spPr>
          <a:xfrm>
            <a:off x="4599824" y="5592710"/>
            <a:ext cx="747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73C15"/>
                </a:solidFill>
              </a:rPr>
              <a:t>На смежных межрегиональных, межмуниципальных и муниципальных              маршрутах регулярных перевозок по регулируемым тарифам </a:t>
            </a:r>
          </a:p>
          <a:p>
            <a:pPr algn="ctr"/>
            <a:r>
              <a:rPr lang="ru-RU" b="1" dirty="0">
                <a:solidFill>
                  <a:srgbClr val="373C15"/>
                </a:solidFill>
              </a:rPr>
              <a:t>Ленинградской области, в общественном транспорте Санкт-Петербурга, в том числе метро</a:t>
            </a: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6C527814-B601-E047-82F5-65871DFD5D9B}"/>
              </a:ext>
            </a:extLst>
          </p:cNvPr>
          <p:cNvSpPr/>
          <p:nvPr/>
        </p:nvSpPr>
        <p:spPr>
          <a:xfrm>
            <a:off x="114924" y="1560335"/>
            <a:ext cx="10385007" cy="2314454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C47CBD1-10DB-504B-AEC7-AA265F68F331}"/>
              </a:ext>
            </a:extLst>
          </p:cNvPr>
          <p:cNvSpPr txBox="1"/>
          <p:nvPr/>
        </p:nvSpPr>
        <p:spPr>
          <a:xfrm>
            <a:off x="400170" y="1487643"/>
            <a:ext cx="374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Льгота назначается</a:t>
            </a: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xmlns="" id="{329BB937-8030-FB41-A96A-C4575396E35B}"/>
              </a:ext>
            </a:extLst>
          </p:cNvPr>
          <p:cNvGrpSpPr>
            <a:grpSpLocks noChangeAspect="1"/>
          </p:cNvGrpSpPr>
          <p:nvPr/>
        </p:nvGrpSpPr>
        <p:grpSpPr>
          <a:xfrm>
            <a:off x="3696623" y="1609907"/>
            <a:ext cx="468000" cy="372903"/>
            <a:chOff x="2634924" y="992303"/>
            <a:chExt cx="713810" cy="568766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xmlns="" id="{A6704075-BF88-BD49-8F11-D773F3E42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xmlns="" id="{9453499A-0750-5743-B4FE-9CA613ADC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xmlns="" id="{D7BEB643-0A2D-3F4B-BBD6-82E8673CE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D19D391E-7E2A-B446-97D8-BA1CAF0C0F61}"/>
              </a:ext>
            </a:extLst>
          </p:cNvPr>
          <p:cNvSpPr/>
          <p:nvPr/>
        </p:nvSpPr>
        <p:spPr>
          <a:xfrm>
            <a:off x="10683956" y="1609907"/>
            <a:ext cx="1324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/>
              <a:t>Подать </a:t>
            </a:r>
            <a:br>
              <a:rPr lang="ru-RU" b="1" dirty="0"/>
            </a:br>
            <a:r>
              <a:rPr lang="ru-RU" b="1" dirty="0"/>
              <a:t>документы</a:t>
            </a: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8CA4C54B-7C11-6440-A064-E34A37B4C605}"/>
              </a:ext>
            </a:extLst>
          </p:cNvPr>
          <p:cNvSpPr/>
          <p:nvPr/>
        </p:nvSpPr>
        <p:spPr>
          <a:xfrm>
            <a:off x="4505325" y="3933824"/>
            <a:ext cx="8155242" cy="3531275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81" y="4221976"/>
            <a:ext cx="2438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C47CBD1-10DB-504B-AEC7-AA265F68F331}"/>
              </a:ext>
            </a:extLst>
          </p:cNvPr>
          <p:cNvSpPr txBox="1"/>
          <p:nvPr/>
        </p:nvSpPr>
        <p:spPr>
          <a:xfrm>
            <a:off x="114924" y="5931919"/>
            <a:ext cx="2344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373C15"/>
                </a:solidFill>
              </a:rPr>
              <a:t>Активация на почте или в метрополитене </a:t>
            </a:r>
            <a:br>
              <a:rPr lang="ru-RU" sz="1400" b="1" dirty="0">
                <a:solidFill>
                  <a:srgbClr val="373C15"/>
                </a:solidFill>
              </a:rPr>
            </a:br>
            <a:r>
              <a:rPr lang="ru-RU" sz="1400" b="1" dirty="0">
                <a:solidFill>
                  <a:srgbClr val="373C15"/>
                </a:solidFill>
              </a:rPr>
              <a:t>Санкт-Петербурга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0076599" y="4038765"/>
            <a:ext cx="258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Льготный проезд </a:t>
            </a:r>
            <a:br>
              <a:rPr lang="ru-RU" dirty="0"/>
            </a:br>
            <a:r>
              <a:rPr lang="ru-RU" dirty="0"/>
              <a:t>на общественном транспорте СПБ, </a:t>
            </a:r>
            <a:br>
              <a:rPr lang="ru-RU" dirty="0"/>
            </a:br>
            <a:r>
              <a:rPr lang="ru-RU" dirty="0"/>
              <a:t>в том числе метро, </a:t>
            </a:r>
            <a:br>
              <a:rPr lang="ru-RU" dirty="0"/>
            </a:br>
            <a:r>
              <a:rPr lang="ru-RU" dirty="0"/>
              <a:t>на основании ЕСПБ</a:t>
            </a:r>
          </a:p>
        </p:txBody>
      </p:sp>
      <p:sp>
        <p:nvSpPr>
          <p:cNvPr id="33" name="Плюс 32"/>
          <p:cNvSpPr/>
          <p:nvPr/>
        </p:nvSpPr>
        <p:spPr>
          <a:xfrm>
            <a:off x="9324622" y="4305135"/>
            <a:ext cx="528701" cy="77073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16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qrcoder.ru/code/?https%3A%2F%2Fmfc47.ru%2Fmfc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74" y="2045729"/>
            <a:ext cx="1692069" cy="16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49DA4B95-297F-8143-8FF3-080F1E2992AC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090551" y="998754"/>
            <a:ext cx="1011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 </a:t>
            </a:r>
            <a:r>
              <a:rPr lang="ru-RU" sz="2400" b="1" dirty="0"/>
              <a:t>ЛЬГОТНЫЙ ПРОЕЗД ЧЛЕНАМ СЕМЕЙ УЧАСТНИКОВ СВО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1</a:t>
            </a:r>
            <a:r>
              <a:rPr lang="ru-RU" sz="2667" dirty="0">
                <a:solidFill>
                  <a:srgbClr val="644B2D"/>
                </a:solidFill>
              </a:rPr>
              <a:t>5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49" name="Скругленный прямоугольник 48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6C527814-B601-E047-82F5-65871DFD5D9B}"/>
              </a:ext>
            </a:extLst>
          </p:cNvPr>
          <p:cNvSpPr/>
          <p:nvPr/>
        </p:nvSpPr>
        <p:spPr>
          <a:xfrm>
            <a:off x="242765" y="1560335"/>
            <a:ext cx="8786935" cy="1795156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DF0F531-4370-414B-8C58-F610D82E2D1A}"/>
              </a:ext>
            </a:extLst>
          </p:cNvPr>
          <p:cNvSpPr txBox="1"/>
          <p:nvPr/>
        </p:nvSpPr>
        <p:spPr>
          <a:xfrm>
            <a:off x="444812" y="1873741"/>
            <a:ext cx="8584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детям до 18 лет, в том числе пасынкам и падчерицам (до 23 лет, в том числе пасынкам и падчерицам (при обучении по очной форме обучения)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детям  погибших лиц, имевших правоотношения с организациями, содействующими ВС РФ (в том числе ЧВК) до 18 лет (до 23 лет при обучении по очной форме обучения)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dirty="0">
              <a:solidFill>
                <a:srgbClr val="373C15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C47CBD1-10DB-504B-AEC7-AA265F68F331}"/>
              </a:ext>
            </a:extLst>
          </p:cNvPr>
          <p:cNvSpPr txBox="1"/>
          <p:nvPr/>
        </p:nvSpPr>
        <p:spPr>
          <a:xfrm>
            <a:off x="454673" y="1522509"/>
            <a:ext cx="374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Льгота назначается</a:t>
            </a: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xmlns="" id="{329BB937-8030-FB41-A96A-C4575396E35B}"/>
              </a:ext>
            </a:extLst>
          </p:cNvPr>
          <p:cNvGrpSpPr>
            <a:grpSpLocks noChangeAspect="1"/>
          </p:cNvGrpSpPr>
          <p:nvPr/>
        </p:nvGrpSpPr>
        <p:grpSpPr>
          <a:xfrm>
            <a:off x="3696623" y="1609907"/>
            <a:ext cx="468000" cy="372903"/>
            <a:chOff x="2634924" y="992303"/>
            <a:chExt cx="713810" cy="568766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xmlns="" id="{A6704075-BF88-BD49-8F11-D773F3E42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xmlns="" id="{9453499A-0750-5743-B4FE-9CA613ADC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xmlns="" id="{D7BEB643-0A2D-3F4B-BBD6-82E8673CE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D19D391E-7E2A-B446-97D8-BA1CAF0C0F61}"/>
              </a:ext>
            </a:extLst>
          </p:cNvPr>
          <p:cNvSpPr/>
          <p:nvPr/>
        </p:nvSpPr>
        <p:spPr>
          <a:xfrm>
            <a:off x="9653193" y="1550576"/>
            <a:ext cx="1324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/>
              <a:t>Подать </a:t>
            </a:r>
            <a:br>
              <a:rPr lang="ru-RU" b="1" dirty="0"/>
            </a:br>
            <a:r>
              <a:rPr lang="ru-RU" b="1" dirty="0"/>
              <a:t>документы</a:t>
            </a: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8CA4C54B-7C11-6440-A064-E34A37B4C605}"/>
              </a:ext>
            </a:extLst>
          </p:cNvPr>
          <p:cNvSpPr/>
          <p:nvPr/>
        </p:nvSpPr>
        <p:spPr>
          <a:xfrm>
            <a:off x="307739" y="3471054"/>
            <a:ext cx="3080142" cy="3054806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55" y="3419158"/>
            <a:ext cx="3850312" cy="328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77" y="3909678"/>
            <a:ext cx="2030045" cy="12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35FB076-E5E4-0E4D-8558-081F5E9E308A}"/>
              </a:ext>
            </a:extLst>
          </p:cNvPr>
          <p:cNvSpPr txBox="1"/>
          <p:nvPr/>
        </p:nvSpPr>
        <p:spPr>
          <a:xfrm>
            <a:off x="8104581" y="5398898"/>
            <a:ext cx="4087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73C15"/>
                </a:solidFill>
              </a:rPr>
              <a:t>как носитель права на льготный проезд за 10% от стоимости проезда, не требует ежемесячной активации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06" y="3737800"/>
            <a:ext cx="1615408" cy="161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35FB076-E5E4-0E4D-8558-081F5E9E308A}"/>
              </a:ext>
            </a:extLst>
          </p:cNvPr>
          <p:cNvSpPr txBox="1"/>
          <p:nvPr/>
        </p:nvSpPr>
        <p:spPr>
          <a:xfrm>
            <a:off x="162248" y="5497728"/>
            <a:ext cx="3228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73C15"/>
                </a:solidFill>
              </a:rPr>
              <a:t>Расписание движения поездов с указанием стоимости проезда</a:t>
            </a:r>
          </a:p>
        </p:txBody>
      </p:sp>
    </p:spTree>
    <p:extLst>
      <p:ext uri="{BB962C8B-B14F-4D97-AF65-F5344CB8AC3E}">
        <p14:creationId xmlns:p14="http://schemas.microsoft.com/office/powerpoint/2010/main" val="812054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A40745EB-3B85-5447-AD26-3D794AC8E53C}"/>
              </a:ext>
            </a:extLst>
          </p:cNvPr>
          <p:cNvSpPr/>
          <p:nvPr/>
        </p:nvSpPr>
        <p:spPr>
          <a:xfrm>
            <a:off x="2162900" y="972001"/>
            <a:ext cx="13283046" cy="525482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xmlns="" id="{61DDACAD-F901-8042-AAC5-68AE1C9FED7B}"/>
              </a:ext>
            </a:extLst>
          </p:cNvPr>
          <p:cNvGrpSpPr/>
          <p:nvPr/>
        </p:nvGrpSpPr>
        <p:grpSpPr>
          <a:xfrm>
            <a:off x="274306" y="4207885"/>
            <a:ext cx="3240000" cy="2006403"/>
            <a:chOff x="274306" y="4207885"/>
            <a:chExt cx="3240000" cy="2006403"/>
          </a:xfrm>
        </p:grpSpPr>
        <p:sp>
          <p:nvSpPr>
            <p:cNvPr id="66" name="Скругленный прямоугольник 65">
              <a:extLst>
                <a:ext uri="{FF2B5EF4-FFF2-40B4-BE49-F238E27FC236}">
                  <a16:creationId xmlns:a16="http://schemas.microsoft.com/office/drawing/2014/main" xmlns="" id="{9C6130B1-99D4-2C4F-B878-1946EE5A163F}"/>
                </a:ext>
              </a:extLst>
            </p:cNvPr>
            <p:cNvSpPr/>
            <p:nvPr/>
          </p:nvSpPr>
          <p:spPr>
            <a:xfrm>
              <a:off x="274306" y="4207885"/>
              <a:ext cx="3240000" cy="2006403"/>
            </a:xfrm>
            <a:prstGeom prst="roundRect">
              <a:avLst/>
            </a:prstGeom>
            <a:solidFill>
              <a:srgbClr val="E3E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Скругленный прямоугольник 66">
              <a:extLst>
                <a:ext uri="{FF2B5EF4-FFF2-40B4-BE49-F238E27FC236}">
                  <a16:creationId xmlns:a16="http://schemas.microsoft.com/office/drawing/2014/main" xmlns="" id="{81DB7D20-4F56-A149-AE05-372047963844}"/>
                </a:ext>
              </a:extLst>
            </p:cNvPr>
            <p:cNvSpPr>
              <a:spLocks/>
            </p:cNvSpPr>
            <p:nvPr/>
          </p:nvSpPr>
          <p:spPr>
            <a:xfrm>
              <a:off x="783067" y="4692321"/>
              <a:ext cx="2368513" cy="13261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73C1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6FF4C9B-C45D-B943-8482-EF061FA3F0C0}"/>
                </a:ext>
              </a:extLst>
            </p:cNvPr>
            <p:cNvSpPr txBox="1"/>
            <p:nvPr/>
          </p:nvSpPr>
          <p:spPr>
            <a:xfrm>
              <a:off x="447206" y="4207885"/>
              <a:ext cx="2814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rgbClr val="373C15"/>
                  </a:solidFill>
                </a:rPr>
                <a:t>Подать документы: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0FAF733-855E-764C-8651-9C22704D3980}"/>
                </a:ext>
              </a:extLst>
            </p:cNvPr>
            <p:cNvSpPr txBox="1"/>
            <p:nvPr/>
          </p:nvSpPr>
          <p:spPr>
            <a:xfrm>
              <a:off x="1011882" y="4733537"/>
              <a:ext cx="2011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373C15"/>
                  </a:solidFill>
                </a:rPr>
                <a:t>филиалы </a:t>
              </a:r>
            </a:p>
            <a:p>
              <a:r>
                <a:rPr lang="ru-RU" sz="2000" b="1" dirty="0">
                  <a:solidFill>
                    <a:srgbClr val="373C15"/>
                  </a:solidFill>
                </a:rPr>
                <a:t>ЛОГКУ «ЦСЗН»</a:t>
              </a:r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xmlns="" id="{10F52065-444D-464A-BC18-C1A868B55E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18" y="4837502"/>
              <a:ext cx="252000" cy="292555"/>
            </a:xfrm>
            <a:prstGeom prst="ellipse">
              <a:avLst/>
            </a:prstGeom>
            <a:solidFill>
              <a:srgbClr val="373C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xmlns="" id="{5EE71EFB-3A57-5F49-B7B1-0B73639D3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18" y="5453373"/>
              <a:ext cx="252000" cy="292555"/>
            </a:xfrm>
            <a:prstGeom prst="ellipse">
              <a:avLst/>
            </a:prstGeom>
            <a:solidFill>
              <a:srgbClr val="373C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49486F0-980A-1B45-AD62-047D16BECF84}"/>
                </a:ext>
              </a:extLst>
            </p:cNvPr>
            <p:cNvSpPr txBox="1"/>
            <p:nvPr/>
          </p:nvSpPr>
          <p:spPr>
            <a:xfrm>
              <a:off x="1011882" y="5422361"/>
              <a:ext cx="2374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373C15"/>
                  </a:solidFill>
                </a:rPr>
                <a:t>ГБУ ЛО «МФЦ»</a:t>
              </a:r>
            </a:p>
          </p:txBody>
        </p:sp>
      </p:grpSp>
      <p:sp>
        <p:nvSpPr>
          <p:cNvPr id="58" name="Скругленный прямоугольник 18"/>
          <p:cNvSpPr/>
          <p:nvPr/>
        </p:nvSpPr>
        <p:spPr>
          <a:xfrm>
            <a:off x="6970426" y="3627362"/>
            <a:ext cx="4895721" cy="3118211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16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9346" y="1009476"/>
            <a:ext cx="4393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СОЦИАЛЬНОЕ ОБСЛУЖИВАНИЕ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42" name="Скругленный прямоугольник 18"/>
          <p:cNvSpPr/>
          <p:nvPr/>
        </p:nvSpPr>
        <p:spPr>
          <a:xfrm>
            <a:off x="3576117" y="3983205"/>
            <a:ext cx="8471504" cy="2527942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644B2D"/>
                </a:solidFill>
              </a:rPr>
              <a:t> </a:t>
            </a:r>
            <a:endParaRPr lang="ru-RU" sz="1600" b="1" u="sng" dirty="0">
              <a:solidFill>
                <a:srgbClr val="644B2D"/>
              </a:solidFill>
            </a:endParaRPr>
          </a:p>
          <a:p>
            <a:r>
              <a:rPr lang="ru-RU" sz="2400" b="1" dirty="0">
                <a:solidFill>
                  <a:srgbClr val="373C15"/>
                </a:solidFill>
              </a:rPr>
              <a:t>Документы: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паспорт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заключение медицинской </a:t>
            </a:r>
          </a:p>
          <a:p>
            <a:pPr lvl="0"/>
            <a:r>
              <a:rPr lang="ru-RU" sz="2000" dirty="0">
                <a:solidFill>
                  <a:srgbClr val="373C15"/>
                </a:solidFill>
              </a:rPr>
              <a:t>организации об отсутствии </a:t>
            </a:r>
          </a:p>
          <a:p>
            <a:pPr lvl="0"/>
            <a:r>
              <a:rPr lang="ru-RU" sz="2000" dirty="0">
                <a:solidFill>
                  <a:srgbClr val="373C15"/>
                </a:solidFill>
              </a:rPr>
              <a:t>противопоказаний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373C15"/>
              </a:solidFill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4766AE3F-282B-8C49-8EC3-14D223749049}"/>
              </a:ext>
            </a:extLst>
          </p:cNvPr>
          <p:cNvSpPr/>
          <p:nvPr/>
        </p:nvSpPr>
        <p:spPr>
          <a:xfrm>
            <a:off x="3592169" y="1622177"/>
            <a:ext cx="4574521" cy="2291530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373C15"/>
                </a:solidFill>
              </a:rPr>
              <a:t>Социально-бытовая помощь на дому</a:t>
            </a:r>
          </a:p>
          <a:p>
            <a:r>
              <a:rPr lang="ru-RU" sz="2000" dirty="0">
                <a:solidFill>
                  <a:srgbClr val="373C15"/>
                </a:solidFill>
              </a:rPr>
              <a:t>(в том числе услуги сиделки)</a:t>
            </a:r>
          </a:p>
          <a:p>
            <a:endParaRPr lang="ru-RU" sz="1000" dirty="0">
              <a:solidFill>
                <a:srgbClr val="373C15"/>
              </a:solidFill>
            </a:endParaRPr>
          </a:p>
          <a:p>
            <a:r>
              <a:rPr lang="ru-RU" sz="2000" dirty="0">
                <a:solidFill>
                  <a:srgbClr val="373C15"/>
                </a:solidFill>
              </a:rPr>
              <a:t>Стационар с временным и постоянным пребыванием</a:t>
            </a:r>
          </a:p>
          <a:p>
            <a:endParaRPr lang="ru-RU" sz="1000" dirty="0">
              <a:solidFill>
                <a:srgbClr val="373C15"/>
              </a:solidFill>
            </a:endParaRPr>
          </a:p>
          <a:p>
            <a:r>
              <a:rPr lang="ru-RU" sz="2000" dirty="0">
                <a:solidFill>
                  <a:srgbClr val="373C15"/>
                </a:solidFill>
              </a:rPr>
              <a:t>Дневное (реабилитационное) отделение</a:t>
            </a:r>
          </a:p>
        </p:txBody>
      </p:sp>
      <p:pic>
        <p:nvPicPr>
          <p:cNvPr id="55" name="Picture 2" descr="http://qrcoder.ru/code/?https%3A%2F%2Fsocial.lenobl.ru%2Fru%2Fdeiatelnost%2Freestr-postavshikov-socialnyh-u%2F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998" y="4785576"/>
            <a:ext cx="1354575" cy="135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BC2330E5-E0A9-664F-94D6-6FB74ED647F2}"/>
              </a:ext>
            </a:extLst>
          </p:cNvPr>
          <p:cNvSpPr/>
          <p:nvPr/>
        </p:nvSpPr>
        <p:spPr>
          <a:xfrm>
            <a:off x="7690226" y="3916633"/>
            <a:ext cx="3456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400" b="1" dirty="0">
                <a:solidFill>
                  <a:srgbClr val="373C15"/>
                </a:solidFill>
              </a:rPr>
              <a:t>Выбрать поставщика социальных услуг</a:t>
            </a: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24" y="1737709"/>
            <a:ext cx="37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25" y="2491808"/>
            <a:ext cx="37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25" y="3242293"/>
            <a:ext cx="37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0B37B9A-75FA-F94F-9ADA-75D5CDCCC730}"/>
              </a:ext>
            </a:extLst>
          </p:cNvPr>
          <p:cNvSpPr/>
          <p:nvPr/>
        </p:nvSpPr>
        <p:spPr>
          <a:xfrm>
            <a:off x="427751" y="2824292"/>
            <a:ext cx="2293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членам семей        участников СВО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23C437A-F89F-8643-A444-EAC5E2937DC7}"/>
              </a:ext>
            </a:extLst>
          </p:cNvPr>
          <p:cNvSpPr/>
          <p:nvPr/>
        </p:nvSpPr>
        <p:spPr>
          <a:xfrm>
            <a:off x="355554" y="1469006"/>
            <a:ext cx="315682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Услуга назначается</a:t>
            </a:r>
          </a:p>
          <a:p>
            <a:pPr lvl="0"/>
            <a:r>
              <a:rPr lang="ru-RU" sz="2800" b="1" dirty="0">
                <a:solidFill>
                  <a:srgbClr val="373C15"/>
                </a:solidFill>
              </a:rPr>
              <a:t>при нуждаемости</a:t>
            </a:r>
          </a:p>
          <a:p>
            <a:pPr lvl="0"/>
            <a:r>
              <a:rPr lang="ru-RU" sz="2800" b="1" dirty="0">
                <a:solidFill>
                  <a:srgbClr val="373C15"/>
                </a:solidFill>
              </a:rPr>
              <a:t>в помощи / уходе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879BF18-12A1-FE43-937F-4A35256E6BBE}"/>
              </a:ext>
            </a:extLst>
          </p:cNvPr>
          <p:cNvSpPr/>
          <p:nvPr/>
        </p:nvSpPr>
        <p:spPr>
          <a:xfrm>
            <a:off x="9568040" y="1550576"/>
            <a:ext cx="1494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/>
              <a:t>Подробная </a:t>
            </a:r>
          </a:p>
          <a:p>
            <a:pPr lvl="0" algn="ctr"/>
            <a:r>
              <a:rPr lang="ru-RU" b="1" dirty="0"/>
              <a:t>информация</a:t>
            </a:r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xmlns="" id="{5111CA0C-4DA0-3E43-81DD-FCD231699BA7}"/>
              </a:ext>
            </a:extLst>
          </p:cNvPr>
          <p:cNvGrpSpPr>
            <a:grpSpLocks noChangeAspect="1"/>
          </p:cNvGrpSpPr>
          <p:nvPr/>
        </p:nvGrpSpPr>
        <p:grpSpPr>
          <a:xfrm>
            <a:off x="448518" y="3730181"/>
            <a:ext cx="468000" cy="372903"/>
            <a:chOff x="2634924" y="992303"/>
            <a:chExt cx="713810" cy="568766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xmlns="" id="{80C89735-F9BC-594D-84D8-6C163D864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xmlns="" id="{A08358FF-9F04-5748-9649-ABA59AFB3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xmlns="" id="{1EDD554C-16B0-0140-95E3-042F730A4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55F2FD34-C843-F04B-B6F1-B978D682121E}"/>
              </a:ext>
            </a:extLst>
          </p:cNvPr>
          <p:cNvSpPr/>
          <p:nvPr/>
        </p:nvSpPr>
        <p:spPr>
          <a:xfrm>
            <a:off x="427751" y="6140151"/>
            <a:ext cx="1529386" cy="370996"/>
          </a:xfrm>
          <a:prstGeom prst="roundRect">
            <a:avLst/>
          </a:prstGeom>
          <a:solidFill>
            <a:srgbClr val="644B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ЭТАП </a:t>
            </a:r>
            <a:r>
              <a:rPr lang="en-US" b="1" dirty="0"/>
              <a:t>I</a:t>
            </a:r>
            <a:endParaRPr lang="ru-RU" b="1" dirty="0"/>
          </a:p>
        </p:txBody>
      </p:sp>
      <p:sp>
        <p:nvSpPr>
          <p:cNvPr id="80" name="Скругленный прямоугольник 79">
            <a:extLst>
              <a:ext uri="{FF2B5EF4-FFF2-40B4-BE49-F238E27FC236}">
                <a16:creationId xmlns:a16="http://schemas.microsoft.com/office/drawing/2014/main" xmlns="" id="{214DEC36-945F-9845-B000-E0A9FDF5772C}"/>
              </a:ext>
            </a:extLst>
          </p:cNvPr>
          <p:cNvSpPr/>
          <p:nvPr/>
        </p:nvSpPr>
        <p:spPr>
          <a:xfrm>
            <a:off x="7212287" y="6140707"/>
            <a:ext cx="1529386" cy="370996"/>
          </a:xfrm>
          <a:prstGeom prst="roundRect">
            <a:avLst/>
          </a:prstGeom>
          <a:solidFill>
            <a:srgbClr val="644B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ЭТАП </a:t>
            </a:r>
            <a:r>
              <a:rPr lang="en-US" b="1" dirty="0"/>
              <a:t>II</a:t>
            </a: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078" y="2209786"/>
            <a:ext cx="1218244" cy="121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966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18"/>
          <p:cNvSpPr/>
          <p:nvPr/>
        </p:nvSpPr>
        <p:spPr>
          <a:xfrm>
            <a:off x="387472" y="3975283"/>
            <a:ext cx="6674555" cy="2761941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психологическая поддержка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рекомендации по поведению в сложной ситуации бытового, медицинского и социального характера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вызов скорой помощи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информация о работе медицинских учреждений                           и специалистов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помощь в решении бытовых вопросов</a:t>
            </a:r>
          </a:p>
        </p:txBody>
      </p:sp>
      <p:sp>
        <p:nvSpPr>
          <p:cNvPr id="11" name="Скругленный прямоугольник 18"/>
          <p:cNvSpPr/>
          <p:nvPr/>
        </p:nvSpPr>
        <p:spPr>
          <a:xfrm>
            <a:off x="7159349" y="3984888"/>
            <a:ext cx="4905033" cy="2752336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644B2D"/>
                </a:solidFill>
              </a:rPr>
              <a:t> </a:t>
            </a:r>
            <a:r>
              <a:rPr lang="ru-RU" sz="2800" b="1" dirty="0">
                <a:solidFill>
                  <a:srgbClr val="373C15"/>
                </a:solidFill>
              </a:rPr>
              <a:t>Документы для подключения: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заявление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паспорт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справка о подтверждении прохождения участником СВО военной службы</a:t>
            </a:r>
          </a:p>
        </p:txBody>
      </p:sp>
      <p:sp>
        <p:nvSpPr>
          <p:cNvPr id="13" name="Скругленный прямоугольник 18"/>
          <p:cNvSpPr/>
          <p:nvPr/>
        </p:nvSpPr>
        <p:spPr>
          <a:xfrm>
            <a:off x="7159349" y="1586358"/>
            <a:ext cx="4905033" cy="23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Услугу предоставляет 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Raleway"/>
              </a:rPr>
              <a:t>АНО «Система Забота»</a:t>
            </a: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ru-RU" u="sng" dirty="0">
                <a:solidFill>
                  <a:schemeClr val="tx1"/>
                </a:solidFill>
              </a:rPr>
              <a:t>Для справок и подключения</a:t>
            </a:r>
          </a:p>
          <a:p>
            <a:r>
              <a:rPr lang="ru-RU" sz="1600" dirty="0">
                <a:solidFill>
                  <a:schemeClr val="tx1"/>
                </a:solidFill>
              </a:rPr>
              <a:t>Телефон: </a:t>
            </a:r>
            <a:r>
              <a:rPr lang="ru-RU" sz="1600" b="1" dirty="0">
                <a:solidFill>
                  <a:schemeClr val="tx1"/>
                </a:solidFill>
              </a:rPr>
              <a:t>8 812 209-19-07</a:t>
            </a:r>
          </a:p>
          <a:p>
            <a:r>
              <a:rPr lang="ru-RU" sz="1600" dirty="0">
                <a:solidFill>
                  <a:schemeClr val="tx1"/>
                </a:solidFill>
              </a:rPr>
              <a:t>Электронная почта: </a:t>
            </a:r>
          </a:p>
          <a:p>
            <a:r>
              <a:rPr lang="ru-RU" sz="1600" dirty="0">
                <a:solidFill>
                  <a:schemeClr val="tx1"/>
                </a:solidFill>
                <a:hlinkClick r:id="rId3"/>
              </a:rPr>
              <a:t>spb@zabota365.ru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17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6305254" y="1843609"/>
            <a:ext cx="468000" cy="372903"/>
            <a:chOff x="2634924" y="992303"/>
            <a:chExt cx="713810" cy="568766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384E438-82EC-E142-9D27-DDA3772151F6}"/>
              </a:ext>
            </a:extLst>
          </p:cNvPr>
          <p:cNvSpPr/>
          <p:nvPr/>
        </p:nvSpPr>
        <p:spPr>
          <a:xfrm>
            <a:off x="2162899" y="972001"/>
            <a:ext cx="9901483" cy="525482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ТРЕВОЖНАЯ КНОПКА  - КРУГЛОСУТОЧНАЯ ПОДДЕРЖКА ПО ТЕЛЕФОНУ 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75F6AA7-A453-0E4E-9669-DA1517A7FF95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xmlns="" id="{47083F04-5B69-CE44-992A-28E9422B82B9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D7947C6-7438-D249-8E60-4E72336B178D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211F8AE7-4B80-C74D-B38A-ABFC2A7E0ECF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BB5B7FE0-9BFB-4047-9857-CC0248B2A2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445F018-0E3D-FD4E-BC7C-211C06D690DF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pic>
        <p:nvPicPr>
          <p:cNvPr id="12" name="Picture 2" descr="http://qrcoder.ru/code/?https%3A%2F%2Fzabota365.ru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588" y="2077165"/>
            <a:ext cx="1363657" cy="13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660" y="4425292"/>
            <a:ext cx="1255585" cy="125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18"/>
          <p:cNvSpPr/>
          <p:nvPr/>
        </p:nvSpPr>
        <p:spPr>
          <a:xfrm>
            <a:off x="375855" y="1639923"/>
            <a:ext cx="6601235" cy="2327557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ru-RU" sz="2800" b="1" dirty="0">
                <a:solidFill>
                  <a:srgbClr val="373C15"/>
                </a:solidFill>
              </a:rPr>
              <a:t>УСЛУГА НАЗНАЧАЕТСЯ</a:t>
            </a:r>
          </a:p>
          <a:p>
            <a:r>
              <a:rPr lang="ru-RU" sz="2000" dirty="0">
                <a:solidFill>
                  <a:srgbClr val="373C15"/>
                </a:solidFill>
              </a:rPr>
              <a:t>членам семей участников СВО, а именно: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одиноким / одиноко проживающим пожилым гражданам*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инвалидам</a:t>
            </a:r>
          </a:p>
          <a:p>
            <a:r>
              <a:rPr lang="ru-RU" sz="1000" dirty="0">
                <a:solidFill>
                  <a:srgbClr val="373C15"/>
                </a:solidFill>
              </a:rPr>
              <a:t>*</a:t>
            </a:r>
            <a:r>
              <a:rPr lang="ru-RU" sz="1000" i="1" dirty="0">
                <a:solidFill>
                  <a:srgbClr val="373C15"/>
                </a:solidFill>
              </a:rPr>
              <a:t>женщинам старше 55, мужчинам старше 60 лет</a:t>
            </a: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979774F1-1C8D-BC46-8BC9-9817ACA5E342}"/>
              </a:ext>
            </a:extLst>
          </p:cNvPr>
          <p:cNvSpPr/>
          <p:nvPr/>
        </p:nvSpPr>
        <p:spPr>
          <a:xfrm>
            <a:off x="1947230" y="3787460"/>
            <a:ext cx="3555041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44B2D"/>
                </a:solidFill>
              </a:rPr>
              <a:t>БЕСПЛАТНО</a:t>
            </a:r>
          </a:p>
        </p:txBody>
      </p:sp>
    </p:spTree>
    <p:extLst>
      <p:ext uri="{BB962C8B-B14F-4D97-AF65-F5344CB8AC3E}">
        <p14:creationId xmlns:p14="http://schemas.microsoft.com/office/powerpoint/2010/main" val="3117665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18"/>
          <p:cNvSpPr/>
          <p:nvPr/>
        </p:nvSpPr>
        <p:spPr>
          <a:xfrm>
            <a:off x="339194" y="4096059"/>
            <a:ext cx="6674555" cy="2761941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помощь в спуске/подъеме по лестничным площадкам в многоквартирных домах </a:t>
            </a:r>
          </a:p>
          <a:p>
            <a:pPr marL="355600"/>
            <a:r>
              <a:rPr lang="ru-RU" sz="2000" dirty="0">
                <a:solidFill>
                  <a:srgbClr val="373C15"/>
                </a:solidFill>
              </a:rPr>
              <a:t>и организациях социальной сферы с помощью       </a:t>
            </a:r>
            <a:r>
              <a:rPr lang="ru-RU" sz="2000" dirty="0" err="1">
                <a:solidFill>
                  <a:srgbClr val="373C15"/>
                </a:solidFill>
              </a:rPr>
              <a:t>ступенькохода</a:t>
            </a:r>
            <a:endParaRPr lang="ru-RU" sz="2000" dirty="0">
              <a:solidFill>
                <a:srgbClr val="373C15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доставка к организациям социальной сферы </a:t>
            </a:r>
          </a:p>
          <a:p>
            <a:r>
              <a:rPr lang="ru-RU" sz="2000" dirty="0">
                <a:solidFill>
                  <a:srgbClr val="373C15"/>
                </a:solidFill>
              </a:rPr>
              <a:t>      и обратно на территории Ленинградской области </a:t>
            </a:r>
          </a:p>
          <a:p>
            <a:r>
              <a:rPr lang="ru-RU" sz="2000" dirty="0">
                <a:solidFill>
                  <a:srgbClr val="373C15"/>
                </a:solidFill>
              </a:rPr>
              <a:t>      и   Санкт-Петербурга  (8 услуг в месяц) </a:t>
            </a:r>
          </a:p>
        </p:txBody>
      </p:sp>
      <p:sp>
        <p:nvSpPr>
          <p:cNvPr id="11" name="Скругленный прямоугольник 18"/>
          <p:cNvSpPr/>
          <p:nvPr/>
        </p:nvSpPr>
        <p:spPr>
          <a:xfrm>
            <a:off x="7113640" y="4147500"/>
            <a:ext cx="4905033" cy="2752336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644B2D"/>
                </a:solidFill>
              </a:rPr>
              <a:t> </a:t>
            </a:r>
            <a:r>
              <a:rPr lang="ru-RU" sz="2800" b="1" dirty="0">
                <a:solidFill>
                  <a:srgbClr val="373C15"/>
                </a:solidFill>
              </a:rPr>
              <a:t>Документы для предоставления: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заявление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паспорт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справка о подтверждении прохождения участником СВО военной службы</a:t>
            </a:r>
          </a:p>
        </p:txBody>
      </p:sp>
      <p:sp>
        <p:nvSpPr>
          <p:cNvPr id="13" name="Скругленный прямоугольник 18"/>
          <p:cNvSpPr/>
          <p:nvPr/>
        </p:nvSpPr>
        <p:spPr>
          <a:xfrm>
            <a:off x="7159349" y="1586358"/>
            <a:ext cx="4905033" cy="23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Услугу предоставляют 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Raleway"/>
              </a:rPr>
              <a:t>государственные учреждения социального обслуживания</a:t>
            </a: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Телефон для справок: 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8-800-350-06-05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18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4863590" y="1902802"/>
            <a:ext cx="468000" cy="372903"/>
            <a:chOff x="2634924" y="992303"/>
            <a:chExt cx="713810" cy="568766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384E438-82EC-E142-9D27-DDA3772151F6}"/>
              </a:ext>
            </a:extLst>
          </p:cNvPr>
          <p:cNvSpPr/>
          <p:nvPr/>
        </p:nvSpPr>
        <p:spPr>
          <a:xfrm>
            <a:off x="2162899" y="972001"/>
            <a:ext cx="9901483" cy="525482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«ДОМОЙ БЕЗ ПРЕГРАД» – ПОМОЩЬ В СПУСКЕ/ПОДЪЕМЕ ПО ЛЕСТНИЦЕ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7083F04-5B69-CE44-992A-28E9422B82B9}"/>
              </a:ext>
            </a:extLst>
          </p:cNvPr>
          <p:cNvSpPr/>
          <p:nvPr/>
        </p:nvSpPr>
        <p:spPr>
          <a:xfrm>
            <a:off x="1776549" y="111017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211F8AE7-4B80-C74D-B38A-ABFC2A7E0ECF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BB5B7FE0-9BFB-4047-9857-CC0248B2A2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445F018-0E3D-FD4E-BC7C-211C06D690DF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8" name="Скругленный прямоугольник 18"/>
          <p:cNvSpPr/>
          <p:nvPr/>
        </p:nvSpPr>
        <p:spPr>
          <a:xfrm>
            <a:off x="339194" y="1586358"/>
            <a:ext cx="6601235" cy="2327557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b="1" dirty="0">
                <a:solidFill>
                  <a:srgbClr val="373C15"/>
                </a:solidFill>
              </a:rPr>
              <a:t>УСЛУГА НАЗНАЧАЕТСЯ</a:t>
            </a:r>
          </a:p>
          <a:p>
            <a:r>
              <a:rPr lang="ru-RU" sz="2000" dirty="0">
                <a:solidFill>
                  <a:srgbClr val="373C15"/>
                </a:solidFill>
              </a:rPr>
              <a:t>Имеющим ограничения способности к передвижению 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участникам СВО, получившим увечье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членам семей участников СВО</a:t>
            </a: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979774F1-1C8D-BC46-8BC9-9817ACA5E342}"/>
              </a:ext>
            </a:extLst>
          </p:cNvPr>
          <p:cNvSpPr/>
          <p:nvPr/>
        </p:nvSpPr>
        <p:spPr>
          <a:xfrm>
            <a:off x="1776549" y="4055047"/>
            <a:ext cx="3555041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44B2D"/>
                </a:solidFill>
              </a:rPr>
              <a:t>БЕСПЛАТНО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DAED21B-1A92-6747-9A55-552313F34FD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Прохождение военной службы</a:t>
            </a:r>
          </a:p>
        </p:txBody>
      </p:sp>
      <p:pic>
        <p:nvPicPr>
          <p:cNvPr id="2050" name="Picture 2" descr="http://qrcoder.ru/code/?https%3A%2F%2Fsocial.lenobl.ru%2Fru%2Fo-komitete%2Fpodvedomstvennye-organizatsii%2Fstacionarnye-uchrezhdeniya-socialnogo-obsluzhivaniya-naseleniya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432" y="2673319"/>
            <a:ext cx="1311568" cy="13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qrcoder.ru/code/?https%3A%2F%2Fsocial.lenobl.ru%2Fru%2Fdeiatelnost%2Fnapravleniya-raboty%2Fsocialnoe-obsl%2F2-reestr-effektivnyh-regionalnyh-praktik-tehnologij-realizuemyh-v-leni%2Fdomoj-bez-pregrad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778" y="2587916"/>
            <a:ext cx="1396971" cy="1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BC2330E5-E0A9-664F-94D6-6FB74ED647F2}"/>
              </a:ext>
            </a:extLst>
          </p:cNvPr>
          <p:cNvSpPr/>
          <p:nvPr/>
        </p:nvSpPr>
        <p:spPr>
          <a:xfrm>
            <a:off x="2480956" y="3329103"/>
            <a:ext cx="3453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Подробная информация - </a:t>
            </a:r>
          </a:p>
        </p:txBody>
      </p:sp>
    </p:spTree>
    <p:extLst>
      <p:ext uri="{BB962C8B-B14F-4D97-AF65-F5344CB8AC3E}">
        <p14:creationId xmlns:p14="http://schemas.microsoft.com/office/powerpoint/2010/main" val="1840560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2748486" y="-21737"/>
            <a:ext cx="10075739" cy="850900"/>
            <a:chOff x="-254000" y="304800"/>
            <a:chExt cx="9860365" cy="850900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-198035" y="3816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Региональные меры социальной поддержки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D8B908-C9FE-2541-9BB3-F96F47CC83C5}"/>
              </a:ext>
            </a:extLst>
          </p:cNvPr>
          <p:cNvSpPr txBox="1"/>
          <p:nvPr/>
        </p:nvSpPr>
        <p:spPr>
          <a:xfrm>
            <a:off x="2429836" y="1129153"/>
            <a:ext cx="7457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73C15"/>
                </a:solidFill>
              </a:rPr>
              <a:t>МЕРЫ СОЦИАЛЬНОЙ ПОДДЕРЖКИ </a:t>
            </a:r>
          </a:p>
          <a:p>
            <a:r>
              <a:rPr lang="ru-RU" sz="3200" b="1" dirty="0">
                <a:solidFill>
                  <a:srgbClr val="373C15"/>
                </a:solidFill>
              </a:rPr>
              <a:t>ВВЕДЕНО С 24.02.2022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9DADFEE-A8AC-FF44-B0AE-1BCE55D4362C}"/>
              </a:ext>
            </a:extLst>
          </p:cNvPr>
          <p:cNvSpPr txBox="1"/>
          <p:nvPr/>
        </p:nvSpPr>
        <p:spPr>
          <a:xfrm>
            <a:off x="875524" y="2343967"/>
            <a:ext cx="681513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ВОЕННОСЛУЖАЩИМ ВС РФ – УЧАСТНИКАМ СВО: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мобилизованным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добровольно мобилизованным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добровольцам (контрактникам)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офицерам</a:t>
            </a:r>
            <a:endParaRPr lang="en-US" sz="2000" b="1" dirty="0">
              <a:solidFill>
                <a:srgbClr val="373C15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СОТРУДНИКАМ РОСГВАРДИИ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ВСТУПИВШИМ В ДОБРОВОЛЬЧЕСКИЕ ПОДРАЗДЕЛЕНИЯ </a:t>
            </a:r>
            <a:br>
              <a:rPr lang="ru-RU" sz="2000" b="1" dirty="0">
                <a:solidFill>
                  <a:srgbClr val="373C15"/>
                </a:solidFill>
              </a:rPr>
            </a:br>
            <a:r>
              <a:rPr lang="ru-RU" sz="2000" b="1" dirty="0">
                <a:solidFill>
                  <a:srgbClr val="373C15"/>
                </a:solidFill>
              </a:rPr>
              <a:t>(в том числе БАРС)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ИМЕВШИМ ПРАВООТНОШЕНИЯ С  ОРГАНИЗАЦИЯМИ, СОДЕЙСТВУЮЩИМИ МИНОБОРОНЫ РФ                                                     (в том числе ЧВК)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ВЕТЕРАНАМ БОЕВЫХ ДЕЙСТВИЙ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ЧЛЕНАМ СЕМЕЙ УЧАСТНИКОВ СВО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FDB926C4-033F-7746-898F-759D5D4D5F15}"/>
              </a:ext>
            </a:extLst>
          </p:cNvPr>
          <p:cNvSpPr>
            <a:spLocks noChangeAspect="1"/>
          </p:cNvSpPr>
          <p:nvPr/>
        </p:nvSpPr>
        <p:spPr>
          <a:xfrm>
            <a:off x="464816" y="2412324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86B9347B-3CB0-EB45-BAF8-596DEE06BF9A}"/>
              </a:ext>
            </a:extLst>
          </p:cNvPr>
          <p:cNvSpPr>
            <a:spLocks noChangeAspect="1"/>
          </p:cNvSpPr>
          <p:nvPr/>
        </p:nvSpPr>
        <p:spPr>
          <a:xfrm>
            <a:off x="464816" y="4383642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FDB926C4-033F-7746-898F-759D5D4D5F15}"/>
              </a:ext>
            </a:extLst>
          </p:cNvPr>
          <p:cNvSpPr>
            <a:spLocks noChangeAspect="1"/>
          </p:cNvSpPr>
          <p:nvPr/>
        </p:nvSpPr>
        <p:spPr>
          <a:xfrm>
            <a:off x="464816" y="3991281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86B9347B-3CB0-EB45-BAF8-596DEE06BF9A}"/>
              </a:ext>
            </a:extLst>
          </p:cNvPr>
          <p:cNvSpPr>
            <a:spLocks noChangeAspect="1"/>
          </p:cNvSpPr>
          <p:nvPr/>
        </p:nvSpPr>
        <p:spPr>
          <a:xfrm>
            <a:off x="462173" y="5083096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86B9347B-3CB0-EB45-BAF8-596DEE06BF9A}"/>
              </a:ext>
            </a:extLst>
          </p:cNvPr>
          <p:cNvSpPr>
            <a:spLocks noChangeAspect="1"/>
          </p:cNvSpPr>
          <p:nvPr/>
        </p:nvSpPr>
        <p:spPr>
          <a:xfrm>
            <a:off x="464816" y="6440104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769FC67-8764-BF44-BA33-35682D75AF2C}"/>
              </a:ext>
            </a:extLst>
          </p:cNvPr>
          <p:cNvSpPr/>
          <p:nvPr/>
        </p:nvSpPr>
        <p:spPr>
          <a:xfrm>
            <a:off x="295918" y="403713"/>
            <a:ext cx="2133918" cy="240065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15000" b="1" dirty="0">
                <a:solidFill>
                  <a:srgbClr val="F1DC9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65</a:t>
            </a:r>
            <a:endParaRPr lang="ru-RU" sz="15000" dirty="0">
              <a:solidFill>
                <a:srgbClr val="F1DC9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86B9347B-3CB0-EB45-BAF8-596DEE06BF9A}"/>
              </a:ext>
            </a:extLst>
          </p:cNvPr>
          <p:cNvSpPr>
            <a:spLocks noChangeAspect="1"/>
          </p:cNvSpPr>
          <p:nvPr/>
        </p:nvSpPr>
        <p:spPr>
          <a:xfrm>
            <a:off x="464816" y="6068931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81FFA189-65C4-F246-A6DC-88BF77574127}"/>
              </a:ext>
            </a:extLst>
          </p:cNvPr>
          <p:cNvGrpSpPr/>
          <p:nvPr/>
        </p:nvGrpSpPr>
        <p:grpSpPr>
          <a:xfrm>
            <a:off x="7061473" y="2343967"/>
            <a:ext cx="5047533" cy="4584813"/>
            <a:chOff x="6980296" y="2204358"/>
            <a:chExt cx="5047533" cy="45848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F6BBD4F-0668-5644-B1EB-3A748A902F3D}"/>
                </a:ext>
              </a:extLst>
            </p:cNvPr>
            <p:cNvSpPr txBox="1"/>
            <p:nvPr/>
          </p:nvSpPr>
          <p:spPr>
            <a:xfrm>
              <a:off x="11374686" y="6332571"/>
              <a:ext cx="653143" cy="456600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/>
            <a:p>
              <a:pPr algn="r" defTabSz="914377"/>
              <a:r>
                <a:rPr lang="ru-RU" sz="2667" dirty="0">
                  <a:solidFill>
                    <a:srgbClr val="644B2D"/>
                  </a:solidFill>
                </a:rPr>
                <a:t>2</a:t>
              </a:r>
              <a:endParaRPr lang="ru-RU" sz="2667" dirty="0">
                <a:solidFill>
                  <a:srgbClr val="0872D1">
                    <a:lumMod val="50000"/>
                  </a:srgbClr>
                </a:solidFill>
              </a:endParaRPr>
            </a:p>
          </p:txBody>
        </p:sp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xmlns="" id="{452D79B3-1847-ED4A-9BEF-4F1BEACE3E48}"/>
                </a:ext>
              </a:extLst>
            </p:cNvPr>
            <p:cNvSpPr/>
            <p:nvPr/>
          </p:nvSpPr>
          <p:spPr>
            <a:xfrm>
              <a:off x="7113123" y="2204358"/>
              <a:ext cx="4914705" cy="4181821"/>
            </a:xfrm>
            <a:prstGeom prst="roundRect">
              <a:avLst/>
            </a:prstGeom>
            <a:noFill/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FDB926C4-033F-7746-898F-759D5D4D5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0296" y="2988632"/>
              <a:ext cx="252000" cy="252000"/>
            </a:xfrm>
            <a:prstGeom prst="ellipse">
              <a:avLst/>
            </a:prstGeom>
            <a:solidFill>
              <a:srgbClr val="F1DC9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FDB926C4-033F-7746-898F-759D5D4D5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7770" y="3952420"/>
              <a:ext cx="252000" cy="252000"/>
            </a:xfrm>
            <a:prstGeom prst="ellipse">
              <a:avLst/>
            </a:prstGeom>
            <a:solidFill>
              <a:srgbClr val="F1DC9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FDB926C4-033F-7746-898F-759D5D4D5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0296" y="4506392"/>
              <a:ext cx="252000" cy="252000"/>
            </a:xfrm>
            <a:prstGeom prst="ellipse">
              <a:avLst/>
            </a:prstGeom>
            <a:solidFill>
              <a:srgbClr val="F1DC9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FDB926C4-033F-7746-898F-759D5D4D5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3148" y="5010392"/>
              <a:ext cx="252000" cy="252000"/>
            </a:xfrm>
            <a:prstGeom prst="ellipse">
              <a:avLst/>
            </a:prstGeom>
            <a:solidFill>
              <a:srgbClr val="F1DC9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xmlns="" id="{A4AD5D98-BDC1-D148-8A12-38A031BD822A}"/>
                </a:ext>
              </a:extLst>
            </p:cNvPr>
            <p:cNvSpPr/>
            <p:nvPr/>
          </p:nvSpPr>
          <p:spPr>
            <a:xfrm>
              <a:off x="7273124" y="2370684"/>
              <a:ext cx="4656724" cy="3793850"/>
            </a:xfrm>
            <a:prstGeom prst="roundRect">
              <a:avLst/>
            </a:prstGeom>
            <a:solidFill>
              <a:srgbClr val="644B2D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3200" b="1" dirty="0">
                  <a:solidFill>
                    <a:srgbClr val="373C15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22</a:t>
              </a:r>
              <a:r>
                <a:rPr lang="ru-RU" sz="2400" b="1" dirty="0">
                  <a:solidFill>
                    <a:srgbClr val="644B2D"/>
                  </a:solidFill>
                </a:rPr>
                <a:t> – компенсации и выплаты, </a:t>
              </a:r>
              <a:br>
                <a:rPr lang="ru-RU" sz="2400" b="1" dirty="0">
                  <a:solidFill>
                    <a:srgbClr val="644B2D"/>
                  </a:solidFill>
                </a:rPr>
              </a:br>
              <a:r>
                <a:rPr lang="ru-RU" sz="2400" b="1" dirty="0">
                  <a:solidFill>
                    <a:srgbClr val="644B2D"/>
                  </a:solidFill>
                </a:rPr>
                <a:t>в том числе </a:t>
              </a:r>
              <a:r>
                <a:rPr lang="ru-RU" sz="3200" b="1" dirty="0">
                  <a:solidFill>
                    <a:srgbClr val="373C15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18</a:t>
              </a:r>
              <a:r>
                <a:rPr lang="ru-RU" sz="2400" b="1" dirty="0">
                  <a:solidFill>
                    <a:srgbClr val="644B2D"/>
                  </a:solidFill>
                </a:rPr>
                <a:t> прямых</a:t>
              </a:r>
            </a:p>
            <a:p>
              <a:r>
                <a:rPr lang="en-US" sz="3200" b="1" dirty="0">
                  <a:solidFill>
                    <a:srgbClr val="373C15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23</a:t>
              </a:r>
              <a:r>
                <a:rPr lang="en-US" sz="3200" b="1" dirty="0">
                  <a:solidFill>
                    <a:srgbClr val="373C15"/>
                  </a:solidFill>
                </a:rPr>
                <a:t> </a:t>
              </a:r>
              <a:r>
                <a:rPr lang="ru-RU" sz="2400" b="1" dirty="0">
                  <a:solidFill>
                    <a:srgbClr val="644B2D"/>
                  </a:solidFill>
                </a:rPr>
                <a:t>– различных видов льгот </a:t>
              </a:r>
            </a:p>
            <a:p>
              <a:r>
                <a:rPr lang="en-US" sz="3200" b="1" dirty="0">
                  <a:solidFill>
                    <a:srgbClr val="373C15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20</a:t>
              </a:r>
              <a:r>
                <a:rPr lang="ru-RU" sz="2400" b="1" dirty="0">
                  <a:solidFill>
                    <a:srgbClr val="644B2D"/>
                  </a:solidFill>
                </a:rPr>
                <a:t> – услуг</a:t>
              </a:r>
              <a:endParaRPr lang="en-US" sz="2400" b="1" dirty="0">
                <a:solidFill>
                  <a:srgbClr val="644B2D"/>
                </a:solidFill>
              </a:endParaRPr>
            </a:p>
            <a:p>
              <a:r>
                <a:rPr lang="ru-RU" sz="3200" b="1" dirty="0">
                  <a:solidFill>
                    <a:srgbClr val="373C15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46</a:t>
              </a:r>
              <a:r>
                <a:rPr lang="ru-RU" sz="2400" b="1" dirty="0">
                  <a:solidFill>
                    <a:srgbClr val="644B2D"/>
                  </a:solidFill>
                </a:rPr>
                <a:t> – для членов семей</a:t>
              </a:r>
            </a:p>
            <a:p>
              <a:endParaRPr lang="ru-RU" sz="2400" b="1" dirty="0">
                <a:solidFill>
                  <a:srgbClr val="644B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932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Скругленный прямоугольник 17">
            <a:extLst>
              <a:ext uri="{FF2B5EF4-FFF2-40B4-BE49-F238E27FC236}">
                <a16:creationId xmlns:a16="http://schemas.microsoft.com/office/drawing/2014/main" xmlns="" id="{D57F2A89-E34C-B644-82B3-F0B63DEDA55F}"/>
              </a:ext>
            </a:extLst>
          </p:cNvPr>
          <p:cNvSpPr/>
          <p:nvPr/>
        </p:nvSpPr>
        <p:spPr>
          <a:xfrm>
            <a:off x="344695" y="4376576"/>
            <a:ext cx="11414168" cy="23760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accent1">
                <a:lumMod val="75000"/>
              </a:schemeClr>
            </a:solidFill>
            <a:miter lim="400000"/>
          </a:ln>
          <a:effectLst/>
        </p:spPr>
        <p:txBody>
          <a:bodyPr lIns="16002" tIns="16002" rIns="16002" bIns="16002" anchor="t"/>
          <a:lstStyle/>
          <a:p>
            <a:pPr marL="111347" indent="30004" algn="just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ru-RU" b="1" dirty="0">
                <a:solidFill>
                  <a:srgbClr val="644B2D"/>
                </a:solidFill>
                <a:ea typeface="Poppins"/>
                <a:cs typeface="Poppins"/>
              </a:rPr>
              <a:t> </a:t>
            </a:r>
            <a:r>
              <a:rPr lang="ru-RU" sz="2000" b="1" dirty="0">
                <a:solidFill>
                  <a:srgbClr val="373C15"/>
                </a:solidFill>
              </a:rPr>
              <a:t>Где пройти курс:</a:t>
            </a:r>
          </a:p>
          <a:p>
            <a:pPr marL="111347" indent="30004" algn="just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lang="ru-RU" sz="1600" dirty="0">
              <a:solidFill>
                <a:srgbClr val="644B2D"/>
              </a:solidFill>
              <a:latin typeface="Constantia" panose="02030602050306030303" pitchFamily="18" charset="0"/>
              <a:ea typeface="Poppins"/>
              <a:cs typeface="Poppins"/>
            </a:endParaRPr>
          </a:p>
        </p:txBody>
      </p:sp>
      <p:sp>
        <p:nvSpPr>
          <p:cNvPr id="56" name="Скругленный прямоугольник 18">
            <a:extLst>
              <a:ext uri="{FF2B5EF4-FFF2-40B4-BE49-F238E27FC236}">
                <a16:creationId xmlns:a16="http://schemas.microsoft.com/office/drawing/2014/main" xmlns="" id="{A33779D6-63C8-A64F-BA46-6DAD7C719C57}"/>
              </a:ext>
            </a:extLst>
          </p:cNvPr>
          <p:cNvSpPr/>
          <p:nvPr/>
        </p:nvSpPr>
        <p:spPr>
          <a:xfrm>
            <a:off x="375854" y="3078317"/>
            <a:ext cx="6987471" cy="1450876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ru-RU" sz="1000" dirty="0">
              <a:solidFill>
                <a:srgbClr val="644B2D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  <a:sym typeface="Poppins"/>
              </a:rPr>
              <a:t>доставка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  <a:sym typeface="Poppins"/>
              </a:rPr>
              <a:t>21 день проживание и 5-разовое питание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  <a:sym typeface="Poppins"/>
              </a:rPr>
              <a:t>оздоровительные и культурные мероприятия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  <a:sym typeface="Poppins"/>
              </a:rPr>
              <a:t>реабилитационные услуги (массаж, ЛФК)</a:t>
            </a:r>
          </a:p>
        </p:txBody>
      </p:sp>
      <p:pic>
        <p:nvPicPr>
          <p:cNvPr id="21" name="Picture 8" descr="http://qrcoder.ru/code/?https%3A%2F%2Fdikamen.47social.ru%2F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81" y="5171787"/>
            <a:ext cx="1465675" cy="146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C2330E5-E0A9-664F-94D6-6FB74ED647F2}"/>
              </a:ext>
            </a:extLst>
          </p:cNvPr>
          <p:cNvSpPr/>
          <p:nvPr/>
        </p:nvSpPr>
        <p:spPr>
          <a:xfrm>
            <a:off x="2651356" y="5895214"/>
            <a:ext cx="247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dikamen.47social.ru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09429" y="4837550"/>
            <a:ext cx="4532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347" indent="30004" algn="just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ru-RU" sz="2000" dirty="0">
                <a:solidFill>
                  <a:srgbClr val="373C15"/>
                </a:solidFill>
                <a:latin typeface="Poppins"/>
              </a:rPr>
              <a:t>ЛОГБУ «Каменногорский ДИ»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87194" y="5589236"/>
            <a:ext cx="2169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1347" indent="30004" algn="just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ea typeface="Poppins"/>
                <a:cs typeface="Poppins"/>
              </a:rPr>
              <a:t>8 (813-78) 49-195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27" y="5040482"/>
            <a:ext cx="2085480" cy="207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BC2330E5-E0A9-664F-94D6-6FB74ED647F2}"/>
              </a:ext>
            </a:extLst>
          </p:cNvPr>
          <p:cNvSpPr/>
          <p:nvPr/>
        </p:nvSpPr>
        <p:spPr>
          <a:xfrm>
            <a:off x="7219716" y="5879512"/>
            <a:ext cx="247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gerontolog-lo.ru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22507" y="5589236"/>
            <a:ext cx="2166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ea typeface="Poppins"/>
                <a:cs typeface="Poppins"/>
              </a:rPr>
              <a:t>8 (813-68) 96-726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537027" y="4837550"/>
            <a:ext cx="5764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347" indent="30004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ru-RU" sz="2000" dirty="0">
                <a:solidFill>
                  <a:srgbClr val="373C15"/>
                </a:solidFill>
                <a:latin typeface="Poppins"/>
              </a:rPr>
              <a:t>ЛОГБУ «Геронтологический центр»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19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6492882" y="1683272"/>
            <a:ext cx="468000" cy="372903"/>
            <a:chOff x="2634924" y="992303"/>
            <a:chExt cx="713810" cy="56876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DB620751-7EDB-5D43-A0C7-1A0CACD7CD2C}"/>
              </a:ext>
            </a:extLst>
          </p:cNvPr>
          <p:cNvSpPr/>
          <p:nvPr/>
        </p:nvSpPr>
        <p:spPr>
          <a:xfrm>
            <a:off x="2162900" y="972001"/>
            <a:ext cx="13876170" cy="525482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«ЗДРАВНИЦА 47» – КУРС </a:t>
            </a:r>
            <a:r>
              <a:rPr lang="ru-RU" sz="2400" b="1" dirty="0">
                <a:solidFill>
                  <a:schemeClr val="tx1"/>
                </a:solidFill>
                <a:sym typeface="Poppins"/>
              </a:rPr>
              <a:t>ОЗДОРОВИТЕЛЬНОГО ОТДЫХА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33870D8A-BA29-3140-AB03-25C5EE7D0D3D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45" name="Скругленный прямоугольник 44">
              <a:extLst>
                <a:ext uri="{FF2B5EF4-FFF2-40B4-BE49-F238E27FC236}">
                  <a16:creationId xmlns:a16="http://schemas.microsoft.com/office/drawing/2014/main" xmlns="" id="{7A4C32E7-E068-0A4A-B984-49688D035DB0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4DAED21B-1A92-6747-9A55-552313F34FD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EC81B92D-CD90-5B4F-855B-F3EEEA47CA91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xmlns="" id="{6519933A-C6A8-A342-A352-3250929568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B4514DB4-EA07-884D-8A9A-6B48929363EB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51" name="Скругленный прямоугольник 18">
            <a:extLst>
              <a:ext uri="{FF2B5EF4-FFF2-40B4-BE49-F238E27FC236}">
                <a16:creationId xmlns:a16="http://schemas.microsoft.com/office/drawing/2014/main" xmlns="" id="{4F5A571A-18D3-C84C-ADE1-1FCC9B99AD28}"/>
              </a:ext>
            </a:extLst>
          </p:cNvPr>
          <p:cNvSpPr/>
          <p:nvPr/>
        </p:nvSpPr>
        <p:spPr>
          <a:xfrm>
            <a:off x="344696" y="1509840"/>
            <a:ext cx="6828277" cy="1552434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ru-RU" sz="2800" b="1" dirty="0">
                <a:solidFill>
                  <a:srgbClr val="373C15"/>
                </a:solidFill>
              </a:rPr>
              <a:t>УСЛУГА НАЗНАЧАЕТСЯ</a:t>
            </a:r>
          </a:p>
          <a:p>
            <a:r>
              <a:rPr lang="ru-RU" sz="2000" dirty="0">
                <a:solidFill>
                  <a:srgbClr val="373C15"/>
                </a:solidFill>
              </a:rPr>
              <a:t>членам семей  участников СВО, а именно:</a:t>
            </a:r>
            <a:endParaRPr lang="ru-RU" sz="2800" b="1" dirty="0">
              <a:solidFill>
                <a:srgbClr val="373C15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женщинам старше 55 лет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мужчинам старше 60 лет</a:t>
            </a: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979774F1-1C8D-BC46-8BC9-9817ACA5E342}"/>
              </a:ext>
            </a:extLst>
          </p:cNvPr>
          <p:cNvSpPr/>
          <p:nvPr/>
        </p:nvSpPr>
        <p:spPr>
          <a:xfrm>
            <a:off x="1935611" y="2882254"/>
            <a:ext cx="3555041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44B2D"/>
                </a:solidFill>
              </a:rPr>
              <a:t>БЕСПЛАТНО</a:t>
            </a:r>
          </a:p>
        </p:txBody>
      </p:sp>
      <p:sp>
        <p:nvSpPr>
          <p:cNvPr id="57" name="Скругленный прямоугольник 18">
            <a:extLst>
              <a:ext uri="{FF2B5EF4-FFF2-40B4-BE49-F238E27FC236}">
                <a16:creationId xmlns:a16="http://schemas.microsoft.com/office/drawing/2014/main" xmlns="" id="{E94183BC-E4E8-634C-BFFD-6E79DDAEC82C}"/>
              </a:ext>
            </a:extLst>
          </p:cNvPr>
          <p:cNvSpPr/>
          <p:nvPr/>
        </p:nvSpPr>
        <p:spPr>
          <a:xfrm>
            <a:off x="7172973" y="1497484"/>
            <a:ext cx="4585890" cy="3031710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644B2D"/>
                </a:solidFill>
              </a:rPr>
              <a:t> </a:t>
            </a:r>
            <a:r>
              <a:rPr lang="ru-RU" sz="2800" b="1" dirty="0">
                <a:solidFill>
                  <a:srgbClr val="373C15"/>
                </a:solidFill>
              </a:rPr>
              <a:t>Документы для предоставления: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паспорт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заключение медицинской организации об отсутствии противопоказаний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документы, подтверждающие состав семьи</a:t>
            </a:r>
          </a:p>
        </p:txBody>
      </p:sp>
    </p:spTree>
    <p:extLst>
      <p:ext uri="{BB962C8B-B14F-4D97-AF65-F5344CB8AC3E}">
        <p14:creationId xmlns:p14="http://schemas.microsoft.com/office/powerpoint/2010/main" val="363083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18"/>
          <p:cNvSpPr/>
          <p:nvPr/>
        </p:nvSpPr>
        <p:spPr>
          <a:xfrm>
            <a:off x="387472" y="3975283"/>
            <a:ext cx="5695828" cy="2761941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предоставление помощника по уходу                    на дому (от 10 до 28 часов в неделю                     по индивидуальному графику)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возможность частичного высвобождения времени родственника, осуществлявшего уход, и обеспечения его трудовой занятости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2000" dirty="0">
              <a:solidFill>
                <a:srgbClr val="373C15"/>
              </a:solidFill>
            </a:endParaRPr>
          </a:p>
        </p:txBody>
      </p:sp>
      <p:sp>
        <p:nvSpPr>
          <p:cNvPr id="11" name="Скругленный прямоугольник 18"/>
          <p:cNvSpPr/>
          <p:nvPr/>
        </p:nvSpPr>
        <p:spPr>
          <a:xfrm>
            <a:off x="6400801" y="3984888"/>
            <a:ext cx="5663581" cy="2752336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644B2D"/>
                </a:solidFill>
              </a:rPr>
              <a:t> </a:t>
            </a:r>
            <a:r>
              <a:rPr lang="ru-RU" sz="2800" b="1" dirty="0">
                <a:solidFill>
                  <a:srgbClr val="373C15"/>
                </a:solidFill>
              </a:rPr>
              <a:t>Документы для предоставления: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заявление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паспорт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заключение медицинской организации об отсутствии противопоказаний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373C1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20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5312964" y="2076652"/>
            <a:ext cx="468000" cy="372903"/>
            <a:chOff x="2634924" y="992303"/>
            <a:chExt cx="713810" cy="568766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384E438-82EC-E142-9D27-DDA3772151F6}"/>
              </a:ext>
            </a:extLst>
          </p:cNvPr>
          <p:cNvSpPr/>
          <p:nvPr/>
        </p:nvSpPr>
        <p:spPr>
          <a:xfrm>
            <a:off x="2162899" y="972001"/>
            <a:ext cx="9901483" cy="525482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СИСТЕМА ДОЛГОВРЕМЕННОГО УХОДА 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7083F04-5B69-CE44-992A-28E9422B82B9}"/>
              </a:ext>
            </a:extLst>
          </p:cNvPr>
          <p:cNvSpPr/>
          <p:nvPr/>
        </p:nvSpPr>
        <p:spPr>
          <a:xfrm>
            <a:off x="1776549" y="111017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211F8AE7-4B80-C74D-B38A-ABFC2A7E0ECF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BB5B7FE0-9BFB-4047-9857-CC0248B2A2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445F018-0E3D-FD4E-BC7C-211C06D690DF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8" name="Скругленный прямоугольник 18"/>
          <p:cNvSpPr/>
          <p:nvPr/>
        </p:nvSpPr>
        <p:spPr>
          <a:xfrm>
            <a:off x="375855" y="1639923"/>
            <a:ext cx="5707445" cy="2327557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ru-RU" sz="2800" b="1" dirty="0">
                <a:solidFill>
                  <a:srgbClr val="373C15"/>
                </a:solidFill>
              </a:rPr>
              <a:t>УСЛУГА НАЗНАЧАЕТСЯ</a:t>
            </a:r>
          </a:p>
          <a:p>
            <a:r>
              <a:rPr lang="ru-RU" sz="2000" dirty="0">
                <a:solidFill>
                  <a:srgbClr val="373C15"/>
                </a:solidFill>
              </a:rPr>
              <a:t>Нуждающимся в уходе на дому: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членам семей участников СВО                               </a:t>
            </a:r>
            <a:r>
              <a:rPr lang="ru-RU" dirty="0">
                <a:solidFill>
                  <a:srgbClr val="373C15"/>
                </a:solidFill>
              </a:rPr>
              <a:t>(во Всеволожском,  Выборгском, Гатчинском                  и Тихвинском районах)</a:t>
            </a: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979774F1-1C8D-BC46-8BC9-9817ACA5E342}"/>
              </a:ext>
            </a:extLst>
          </p:cNvPr>
          <p:cNvSpPr/>
          <p:nvPr/>
        </p:nvSpPr>
        <p:spPr>
          <a:xfrm>
            <a:off x="1947230" y="3787460"/>
            <a:ext cx="3555041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44B2D"/>
                </a:solidFill>
              </a:rPr>
              <a:t>БЕСПЛАТНО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DAED21B-1A92-6747-9A55-552313F34FD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Прохождение военной службы</a:t>
            </a:r>
          </a:p>
        </p:txBody>
      </p:sp>
      <p:pic>
        <p:nvPicPr>
          <p:cNvPr id="18" name="Picture 2" descr="http://qrcoder.ru/code/?https%3A%2F%2Fcszn.info%2Fabout%2Fstructure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415" y="2310208"/>
            <a:ext cx="1625088" cy="16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8"/>
          <p:cNvSpPr/>
          <p:nvPr/>
        </p:nvSpPr>
        <p:spPr>
          <a:xfrm>
            <a:off x="6400801" y="1676882"/>
            <a:ext cx="5663582" cy="2201102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Услугу предоставляют 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Raleway"/>
              </a:rPr>
              <a:t>государственные учреждения социального обслуживания</a:t>
            </a: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Телефон для справок: 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8-800-350-06-05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53959" y="3427552"/>
            <a:ext cx="3506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Raleway"/>
              </a:rPr>
              <a:t>Получить услугу - </a:t>
            </a:r>
          </a:p>
        </p:txBody>
      </p:sp>
    </p:spTree>
    <p:extLst>
      <p:ext uri="{BB962C8B-B14F-4D97-AF65-F5344CB8AC3E}">
        <p14:creationId xmlns:p14="http://schemas.microsoft.com/office/powerpoint/2010/main" val="1337027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E298C99-0350-8948-9A66-E657B9E7C6F7}"/>
              </a:ext>
            </a:extLst>
          </p:cNvPr>
          <p:cNvSpPr/>
          <p:nvPr/>
        </p:nvSpPr>
        <p:spPr>
          <a:xfrm>
            <a:off x="-1" y="-2152"/>
            <a:ext cx="14900223" cy="6860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29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43000">
                <a:schemeClr val="bg1"/>
              </a:gs>
            </a:gsLst>
            <a:lin ang="13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2E258A67-143D-9746-BD68-760D9D7142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094179"/>
              </p:ext>
            </p:extLst>
          </p:nvPr>
        </p:nvGraphicFramePr>
        <p:xfrm>
          <a:off x="356789" y="1125049"/>
          <a:ext cx="11783221" cy="624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744285-6BD4-3E43-BD00-63E48C17F80A}"/>
              </a:ext>
            </a:extLst>
          </p:cNvPr>
          <p:cNvSpPr/>
          <p:nvPr/>
        </p:nvSpPr>
        <p:spPr>
          <a:xfrm>
            <a:off x="2039787" y="3254245"/>
            <a:ext cx="44718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600"/>
              </a:spcBef>
              <a:buFont typeface="Wingdings" pitchFamily="2" charset="2"/>
              <a:buChar char="§"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Внеочередное обеспечение местом по месту жительства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BA31265-832B-564E-86F8-1EEE43A3D63F}"/>
              </a:ext>
            </a:extLst>
          </p:cNvPr>
          <p:cNvSpPr/>
          <p:nvPr/>
        </p:nvSpPr>
        <p:spPr>
          <a:xfrm>
            <a:off x="6924055" y="2144299"/>
            <a:ext cx="46862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1200"/>
              </a:spcBef>
              <a:buFont typeface="Wingdings" pitchFamily="2" charset="2"/>
              <a:buChar char="§"/>
            </a:pPr>
            <a:endParaRPr lang="en-US" sz="2000" b="1" dirty="0">
              <a:solidFill>
                <a:srgbClr val="373C15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Первоочередное обеспечение местом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6CB1E7-7D6D-0542-A1B6-A64C6996AB5D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21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7" name="Равнобедренный треугольник 26"/>
          <p:cNvSpPr>
            <a:spLocks noChangeAspect="1"/>
          </p:cNvSpPr>
          <p:nvPr/>
        </p:nvSpPr>
        <p:spPr>
          <a:xfrm>
            <a:off x="10208431" y="1603863"/>
            <a:ext cx="468000" cy="468000"/>
          </a:xfrm>
          <a:prstGeom prst="triangle">
            <a:avLst>
              <a:gd name="adj" fmla="val 100000"/>
            </a:avLst>
          </a:pr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1">
            <a:schemeClr val="accent3">
              <a:alpha val="90000"/>
              <a:hueOff val="0"/>
              <a:satOff val="0"/>
              <a:lumOff val="0"/>
              <a:alphaOff val="-2000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10270" y="5311569"/>
            <a:ext cx="4121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600"/>
              </a:spcBef>
              <a:buFont typeface="Wingdings" pitchFamily="2" charset="2"/>
              <a:buChar char="§"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Льгота на оплату                      100% от стоимости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7620" y="3970549"/>
            <a:ext cx="3898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Портал Госуслуг; ГБУ ЛО «МФЦ»; 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 местного управления в сфере образования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5579" y="4214713"/>
            <a:ext cx="48487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Бесплатное питание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Внеочередное предоставление места в группе продленного дня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Освобождение от платы за пребывание в группе продленного дня </a:t>
            </a:r>
            <a:endParaRPr lang="en-US" sz="2200" b="1" dirty="0">
              <a:solidFill>
                <a:srgbClr val="373C1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1605" y="6008732"/>
            <a:ext cx="384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Образовательная организация</a:t>
            </a:r>
          </a:p>
        </p:txBody>
      </p:sp>
      <p:pic>
        <p:nvPicPr>
          <p:cNvPr id="2050" name="Picture 2" descr="http://qrcoder.ru/code/?https%3A%2F%2Fedu.lenobl.ru%2Fru%2Fupravlenie-obrazovaniem%2Fdepobr%2Fotdel-socialnoj-zashity-i-specialnyh-uchrezhdenij%2Fmery-podderzhki-uchastnikov-svo%2F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8" y="5019286"/>
            <a:ext cx="1753481" cy="17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31" name="Скругленный прямоугольник 30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FC095310-587F-384E-A3D5-099ACB58E9FD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ОБРАЗОВАНИЕ ДЕТЯМ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576EB7F-E8A8-194A-BE6C-6361684189F1}"/>
              </a:ext>
            </a:extLst>
          </p:cNvPr>
          <p:cNvSpPr txBox="1"/>
          <p:nvPr/>
        </p:nvSpPr>
        <p:spPr>
          <a:xfrm>
            <a:off x="6924054" y="3156499"/>
            <a:ext cx="3898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Портал Госуслуг; ГБУ ЛО «МФЦ»; 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 местного управления в сфере образования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331FA74-2DCA-F54E-A7AA-04F15708EACF}"/>
              </a:ext>
            </a:extLst>
          </p:cNvPr>
          <p:cNvSpPr txBox="1"/>
          <p:nvPr/>
        </p:nvSpPr>
        <p:spPr>
          <a:xfrm>
            <a:off x="6935578" y="6192664"/>
            <a:ext cx="384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Образовательная организация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9FA6EDAB-9514-5B48-BB3C-770C475F13D2}"/>
              </a:ext>
            </a:extLst>
          </p:cNvPr>
          <p:cNvGrpSpPr>
            <a:grpSpLocks noChangeAspect="1"/>
          </p:cNvGrpSpPr>
          <p:nvPr/>
        </p:nvGrpSpPr>
        <p:grpSpPr>
          <a:xfrm>
            <a:off x="5518316" y="1062492"/>
            <a:ext cx="468000" cy="372903"/>
            <a:chOff x="2634924" y="992303"/>
            <a:chExt cx="713810" cy="56876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xmlns="" id="{772B5B93-BEA3-B54F-89AE-325CFE74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xmlns="" id="{F86AE8C9-DD8C-6047-8961-41FE2916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5EA9DDC5-01D6-0E45-9038-136EF098D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128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E298C99-0350-8948-9A66-E657B9E7C6F7}"/>
              </a:ext>
            </a:extLst>
          </p:cNvPr>
          <p:cNvSpPr/>
          <p:nvPr/>
        </p:nvSpPr>
        <p:spPr>
          <a:xfrm rot="10800000">
            <a:off x="-2760213" y="-2152"/>
            <a:ext cx="14900223" cy="6860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29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78000">
                <a:schemeClr val="bg1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2E258A67-143D-9746-BD68-760D9D7142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0433724"/>
              </p:ext>
            </p:extLst>
          </p:nvPr>
        </p:nvGraphicFramePr>
        <p:xfrm>
          <a:off x="356789" y="1125049"/>
          <a:ext cx="11783221" cy="624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6CB1E7-7D6D-0542-A1B6-A64C6996AB5D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22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7" name="Равнобедренный треугольник 26"/>
          <p:cNvSpPr>
            <a:spLocks noChangeAspect="1"/>
          </p:cNvSpPr>
          <p:nvPr/>
        </p:nvSpPr>
        <p:spPr>
          <a:xfrm>
            <a:off x="10208431" y="1603863"/>
            <a:ext cx="468000" cy="468000"/>
          </a:xfrm>
          <a:prstGeom prst="triangle">
            <a:avLst>
              <a:gd name="adj" fmla="val 100000"/>
            </a:avLst>
          </a:pr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1">
            <a:schemeClr val="accent3">
              <a:alpha val="90000"/>
              <a:hueOff val="0"/>
              <a:satOff val="0"/>
              <a:lumOff val="0"/>
              <a:alphaOff val="-2000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31" name="Скругленный прямоугольник 30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FC095310-587F-384E-A3D5-099ACB58E9FD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ОБРАЗОВАНИЕ ДЕТЯМ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A70359A-ED3F-0043-88E9-9E370B1F1710}"/>
              </a:ext>
            </a:extLst>
          </p:cNvPr>
          <p:cNvSpPr/>
          <p:nvPr/>
        </p:nvSpPr>
        <p:spPr>
          <a:xfrm>
            <a:off x="2043961" y="3362208"/>
            <a:ext cx="45243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Преимущественное право зачисления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Бесплатное питание </a:t>
            </a:r>
          </a:p>
          <a:p>
            <a:pPr>
              <a:spcAft>
                <a:spcPts val="600"/>
              </a:spcAft>
            </a:pPr>
            <a:r>
              <a:rPr lang="ru-RU" sz="2200" b="1" dirty="0"/>
              <a:t>      </a:t>
            </a:r>
            <a:endParaRPr lang="ru-RU" sz="2200" b="1" dirty="0">
              <a:solidFill>
                <a:srgbClr val="373C15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850B71A-E1BA-1041-9594-3CCF276638D8}"/>
              </a:ext>
            </a:extLst>
          </p:cNvPr>
          <p:cNvSpPr txBox="1"/>
          <p:nvPr/>
        </p:nvSpPr>
        <p:spPr>
          <a:xfrm>
            <a:off x="2069987" y="5199802"/>
            <a:ext cx="4498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Ежемесячная стипендия Губернатора ЛО – 5000  руб.                  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F3C6D38-1502-8147-86C2-BEE1712DC0F6}"/>
              </a:ext>
            </a:extLst>
          </p:cNvPr>
          <p:cNvSpPr txBox="1"/>
          <p:nvPr/>
        </p:nvSpPr>
        <p:spPr>
          <a:xfrm>
            <a:off x="2071067" y="5896091"/>
            <a:ext cx="4479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Комитет общего и профессионального </a:t>
            </a:r>
          </a:p>
          <a:p>
            <a:r>
              <a:rPr lang="ru-RU" dirty="0"/>
              <a:t>образования Ленинградской области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B94D032-A072-2C4B-86E5-421E4BD386C5}"/>
              </a:ext>
            </a:extLst>
          </p:cNvPr>
          <p:cNvSpPr txBox="1"/>
          <p:nvPr/>
        </p:nvSpPr>
        <p:spPr>
          <a:xfrm>
            <a:off x="2076291" y="4421904"/>
            <a:ext cx="356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Организация профессионального образования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A58CBBB-701D-CF43-909A-FD0CB611217C}"/>
              </a:ext>
            </a:extLst>
          </p:cNvPr>
          <p:cNvSpPr txBox="1"/>
          <p:nvPr/>
        </p:nvSpPr>
        <p:spPr>
          <a:xfrm>
            <a:off x="6904258" y="2492327"/>
            <a:ext cx="4086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Ежемесячная стипендия Губернатора ЛО – 8000 руб.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D83DD7F-3384-8247-BC3A-C635AD663FD5}"/>
              </a:ext>
            </a:extLst>
          </p:cNvPr>
          <p:cNvSpPr txBox="1"/>
          <p:nvPr/>
        </p:nvSpPr>
        <p:spPr>
          <a:xfrm>
            <a:off x="6928281" y="3174332"/>
            <a:ext cx="4038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Комитет общего и профессионального </a:t>
            </a:r>
          </a:p>
          <a:p>
            <a:r>
              <a:rPr lang="ru-RU" dirty="0"/>
              <a:t>образования Ленинградской области</a:t>
            </a:r>
          </a:p>
        </p:txBody>
      </p:sp>
      <p:pic>
        <p:nvPicPr>
          <p:cNvPr id="46" name="Picture 2" descr="http://qrcoder.ru/code/?https%3A%2F%2Fedu.lenobl.ru%2Fru%2Fupravlenie-obrazovaniem%2Fdepobr%2Fotdel-socialnoj-zashity-i-specialnyh-uchrezhdenij%2Fmery-podderzhki-uchastnikov-svo%2F&amp;4&amp;0">
            <a:extLst>
              <a:ext uri="{FF2B5EF4-FFF2-40B4-BE49-F238E27FC236}">
                <a16:creationId xmlns:a16="http://schemas.microsoft.com/office/drawing/2014/main" xmlns="" id="{F6471D6D-9979-F243-A666-B03FB06A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85" y="4565526"/>
            <a:ext cx="2063749" cy="20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CCEB5FE9-19B3-FC4D-AC44-AD1525F39DFC}"/>
              </a:ext>
            </a:extLst>
          </p:cNvPr>
          <p:cNvGrpSpPr>
            <a:grpSpLocks noChangeAspect="1"/>
          </p:cNvGrpSpPr>
          <p:nvPr/>
        </p:nvGrpSpPr>
        <p:grpSpPr>
          <a:xfrm>
            <a:off x="5518316" y="1062492"/>
            <a:ext cx="468000" cy="372903"/>
            <a:chOff x="2634924" y="992303"/>
            <a:chExt cx="713810" cy="56876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xmlns="" id="{F0893F95-242D-1F4B-8E94-ECAE78399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xmlns="" id="{99CD7910-BF25-0A45-BE7A-C9210BA27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B6C77247-BC27-6F41-8695-FBB45288B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2761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Схема 51">
            <a:extLst>
              <a:ext uri="{FF2B5EF4-FFF2-40B4-BE49-F238E27FC236}">
                <a16:creationId xmlns:a16="http://schemas.microsoft.com/office/drawing/2014/main" xmlns="" id="{B67EEAD5-2D76-7142-9A72-93081D4904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7462328"/>
              </p:ext>
            </p:extLst>
          </p:nvPr>
        </p:nvGraphicFramePr>
        <p:xfrm>
          <a:off x="37994" y="593558"/>
          <a:ext cx="11768995" cy="6766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6CB1E7-7D6D-0542-A1B6-A64C6996AB5D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23</a:t>
            </a:r>
          </a:p>
          <a:p>
            <a:pPr algn="r" defTabSz="914377"/>
            <a:endParaRPr lang="ru-RU" sz="2667" b="1" dirty="0"/>
          </a:p>
        </p:txBody>
      </p:sp>
      <p:pic>
        <p:nvPicPr>
          <p:cNvPr id="5122" name="Picture 2" descr="http://qrcoder.ru/code/?https%3A%2F%2Fedu.lenobl.ru%2Fru%2Fupravlenie-obrazovaniem%2Fdepobr%2Fotdel-socialnoj-zashity-i-specialnyh-uchrezhdenij%2Fmery-podderzhki-uchastnikov-svo%2F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43" y="4987055"/>
            <a:ext cx="1795834" cy="17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EF7FA018-E6F4-4341-A497-2F6BC868D5BD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42" name="Скругленный прямоугольник 41">
              <a:extLst>
                <a:ext uri="{FF2B5EF4-FFF2-40B4-BE49-F238E27FC236}">
                  <a16:creationId xmlns:a16="http://schemas.microsoft.com/office/drawing/2014/main" xmlns="" id="{7A947A25-339E-DB40-AA2E-C23E8E3A4E1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6E3080F-9EB7-7149-8579-A13A7A754E0A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Прохождение военной службы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4F5CD1EC-3F0D-7A42-B6F5-8557A4BD94AA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xmlns="" id="{4587B99F-E7AD-D54A-8EA0-85686AF746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4EF75F1-B23A-0F44-A9D3-A6F497BA53FA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CD12EF9-8038-EA4F-81EF-F79135CD1E20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ОБРАЗОВАНИЕ ДЕТЯМ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3677A788-E204-8A48-B9F3-5F091DABFABA}"/>
              </a:ext>
            </a:extLst>
          </p:cNvPr>
          <p:cNvGrpSpPr>
            <a:grpSpLocks noChangeAspect="1"/>
          </p:cNvGrpSpPr>
          <p:nvPr/>
        </p:nvGrpSpPr>
        <p:grpSpPr>
          <a:xfrm>
            <a:off x="5518316" y="1062492"/>
            <a:ext cx="468000" cy="372903"/>
            <a:chOff x="2634924" y="992303"/>
            <a:chExt cx="713810" cy="56876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xmlns="" id="{B1666C40-DFFD-F044-9CCF-49DA97D79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15F408B8-7F0B-6A4E-AB9E-F404725A4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xmlns="" id="{4EA418BC-816F-A040-B2BC-2E4E23FF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97B1A98-1E42-344D-8478-7D612B5434F4}"/>
              </a:ext>
            </a:extLst>
          </p:cNvPr>
          <p:cNvSpPr/>
          <p:nvPr/>
        </p:nvSpPr>
        <p:spPr>
          <a:xfrm>
            <a:off x="5592340" y="2727049"/>
            <a:ext cx="5471195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200" b="1" dirty="0"/>
              <a:t>Первоочередное предоставление места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/>
              <a:t>Право получение бесплатной путевки</a:t>
            </a:r>
          </a:p>
          <a:p>
            <a:r>
              <a:rPr lang="ru-RU" sz="2200" b="1" dirty="0"/>
              <a:t>     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9C736503-5478-364B-AEF4-893F8DA9D5BC}"/>
              </a:ext>
            </a:extLst>
          </p:cNvPr>
          <p:cNvSpPr/>
          <p:nvPr/>
        </p:nvSpPr>
        <p:spPr>
          <a:xfrm>
            <a:off x="831325" y="3735073"/>
            <a:ext cx="45243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ru-RU" sz="2200" b="1" dirty="0"/>
              <a:t>Внеочередное право приема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58986" y="5631228"/>
            <a:ext cx="8083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Комитет общего и профессионального образования </a:t>
            </a:r>
          </a:p>
          <a:p>
            <a:r>
              <a:rPr lang="ru-RU" dirty="0"/>
              <a:t>Ленинградской области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2341" y="3878066"/>
            <a:ext cx="74819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ru-RU" sz="2200" b="1" dirty="0"/>
              <a:t>Льготное пребывание детей в организациях                              отдыха и оздоровления - 100% от расчетной                 стоимости </a:t>
            </a:r>
            <a:r>
              <a:rPr lang="ru-RU" b="1" dirty="0"/>
              <a:t>(в 2024 году 25 700 руб. за 21 день /                                                    1 223,80 руб. в день)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i="1" dirty="0"/>
              <a:t>любой ДОЛ на территории РФ, включенный в реестр                                                               организаций отдыха и оздоровления  субъекта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8986" y="3390991"/>
            <a:ext cx="6473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Администрация муниципального района (городского округа)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8225" y="4144764"/>
            <a:ext cx="442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Организация, реализующая программы дополнительного образования детей</a:t>
            </a:r>
          </a:p>
        </p:txBody>
      </p:sp>
    </p:spTree>
    <p:extLst>
      <p:ext uri="{BB962C8B-B14F-4D97-AF65-F5344CB8AC3E}">
        <p14:creationId xmlns:p14="http://schemas.microsoft.com/office/powerpoint/2010/main" val="3469294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xmlns="" id="{8954105C-1D93-1049-9B5B-BD288C7B0BCD}"/>
              </a:ext>
            </a:extLst>
          </p:cNvPr>
          <p:cNvSpPr>
            <a:spLocks/>
          </p:cNvSpPr>
          <p:nvPr/>
        </p:nvSpPr>
        <p:spPr>
          <a:xfrm>
            <a:off x="3326561" y="6000962"/>
            <a:ext cx="5816733" cy="778557"/>
          </a:xfrm>
          <a:prstGeom prst="roundRect">
            <a:avLst>
              <a:gd name="adj" fmla="val 11795"/>
            </a:avLst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2</a:t>
            </a:r>
            <a:r>
              <a:rPr lang="ru-RU" sz="2667" dirty="0">
                <a:solidFill>
                  <a:srgbClr val="644B2D"/>
                </a:solidFill>
              </a:rPr>
              <a:t>4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FB9148BB-CED4-4E42-A84C-35597F9A3DF8}"/>
              </a:ext>
            </a:extLst>
          </p:cNvPr>
          <p:cNvSpPr txBox="1"/>
          <p:nvPr/>
        </p:nvSpPr>
        <p:spPr>
          <a:xfrm>
            <a:off x="4143433" y="6143737"/>
            <a:ext cx="541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</a:rPr>
              <a:t>АДРЕСА ФИЛИАЛОВ </a:t>
            </a:r>
          </a:p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</a:rPr>
              <a:t>ЦЕНТРА ЗАНЯТОСТИ НАСЕЛЕНИЯ ЛЕНИНГРАДСКОЙ ОБЛАСТИ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3F10F6A2-ADCA-104F-AA3A-8191BD220BF9}"/>
              </a:ext>
            </a:extLst>
          </p:cNvPr>
          <p:cNvSpPr txBox="1"/>
          <p:nvPr/>
        </p:nvSpPr>
        <p:spPr>
          <a:xfrm>
            <a:off x="790344" y="1819207"/>
            <a:ext cx="27356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 микрозаймам региональной микрокредитной компании для ИП </a:t>
            </a:r>
          </a:p>
          <a:p>
            <a:r>
              <a:rPr lang="ru-RU" sz="2000" dirty="0"/>
              <a:t>и самозанятых</a:t>
            </a: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571807" y="2224793"/>
            <a:ext cx="355032" cy="355032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7F528626-0149-E145-9FD6-EB54E2D069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6990" y="3609166"/>
            <a:ext cx="512130" cy="512130"/>
          </a:xfrm>
          <a:prstGeom prst="rect">
            <a:avLst/>
          </a:prstGeom>
        </p:spPr>
      </p:pic>
      <p:sp>
        <p:nvSpPr>
          <p:cNvPr id="80" name="Скругленный прямоугольник 79">
            <a:extLst>
              <a:ext uri="{FF2B5EF4-FFF2-40B4-BE49-F238E27FC236}">
                <a16:creationId xmlns:a16="http://schemas.microsoft.com/office/drawing/2014/main" xmlns="" id="{AFA34692-9DC1-AE4C-A2E6-28E1ADAC7522}"/>
              </a:ext>
            </a:extLst>
          </p:cNvPr>
          <p:cNvSpPr/>
          <p:nvPr/>
        </p:nvSpPr>
        <p:spPr>
          <a:xfrm>
            <a:off x="298116" y="1657150"/>
            <a:ext cx="3765884" cy="3748159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xmlns="" id="{8954105C-1D93-1049-9B5B-BD288C7B0BCD}"/>
              </a:ext>
            </a:extLst>
          </p:cNvPr>
          <p:cNvSpPr>
            <a:spLocks/>
          </p:cNvSpPr>
          <p:nvPr/>
        </p:nvSpPr>
        <p:spPr>
          <a:xfrm>
            <a:off x="411080" y="1819207"/>
            <a:ext cx="3523843" cy="3388741"/>
          </a:xfrm>
          <a:prstGeom prst="roundRect">
            <a:avLst>
              <a:gd name="adj" fmla="val 11795"/>
            </a:avLst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292770" y="2034810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AFA34692-9DC1-AE4C-A2E6-28E1ADAC7522}"/>
              </a:ext>
            </a:extLst>
          </p:cNvPr>
          <p:cNvSpPr/>
          <p:nvPr/>
        </p:nvSpPr>
        <p:spPr>
          <a:xfrm>
            <a:off x="4286249" y="1524707"/>
            <a:ext cx="3939323" cy="2183694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8954105C-1D93-1049-9B5B-BD288C7B0BCD}"/>
              </a:ext>
            </a:extLst>
          </p:cNvPr>
          <p:cNvSpPr>
            <a:spLocks/>
          </p:cNvSpPr>
          <p:nvPr/>
        </p:nvSpPr>
        <p:spPr>
          <a:xfrm>
            <a:off x="4424488" y="1657150"/>
            <a:ext cx="3709862" cy="1914504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566CDEED-1695-2D43-9587-29A463E8A868}"/>
              </a:ext>
            </a:extLst>
          </p:cNvPr>
          <p:cNvSpPr txBox="1"/>
          <p:nvPr/>
        </p:nvSpPr>
        <p:spPr>
          <a:xfrm>
            <a:off x="4488224" y="1757832"/>
            <a:ext cx="37032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>
                <a:solidFill>
                  <a:srgbClr val="373C15"/>
                </a:solidFill>
              </a:rPr>
              <a:t>ТРУДОУСТРОЙСТВО И ОБУЧЕНИЕ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194" y="1526190"/>
            <a:ext cx="1220042" cy="122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8127280" y="2297971"/>
            <a:ext cx="3076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Портал «Работа в России»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8318500" y="2293165"/>
            <a:ext cx="2590800" cy="961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xmlns="" id="{AFA34692-9DC1-AE4C-A2E6-28E1ADAC7522}"/>
              </a:ext>
            </a:extLst>
          </p:cNvPr>
          <p:cNvSpPr/>
          <p:nvPr/>
        </p:nvSpPr>
        <p:spPr>
          <a:xfrm>
            <a:off x="8464550" y="2706123"/>
            <a:ext cx="3572686" cy="2699186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8954105C-1D93-1049-9B5B-BD288C7B0BCD}"/>
              </a:ext>
            </a:extLst>
          </p:cNvPr>
          <p:cNvSpPr>
            <a:spLocks/>
          </p:cNvSpPr>
          <p:nvPr/>
        </p:nvSpPr>
        <p:spPr>
          <a:xfrm>
            <a:off x="8596601" y="2788879"/>
            <a:ext cx="3308584" cy="2523416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8712699" y="3009001"/>
            <a:ext cx="3192485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/>
              <a:t>ДОКУМЕНТЫ:</a:t>
            </a:r>
          </a:p>
          <a:p>
            <a:endParaRPr lang="ru-RU" sz="400" dirty="0"/>
          </a:p>
          <a:p>
            <a:r>
              <a:rPr lang="ru-RU" sz="1700" dirty="0"/>
              <a:t>Паспорт и заявление</a:t>
            </a:r>
          </a:p>
          <a:p>
            <a:endParaRPr lang="ru-RU" sz="400" dirty="0"/>
          </a:p>
          <a:p>
            <a:endParaRPr lang="ru-RU" sz="400" dirty="0"/>
          </a:p>
          <a:p>
            <a:r>
              <a:rPr lang="ru-RU" sz="1700" dirty="0"/>
              <a:t>Документы, подтверждающие участие в СВО</a:t>
            </a:r>
          </a:p>
          <a:p>
            <a:endParaRPr lang="ru-RU" sz="400" dirty="0"/>
          </a:p>
          <a:p>
            <a:endParaRPr lang="ru-RU" sz="400" dirty="0"/>
          </a:p>
          <a:p>
            <a:r>
              <a:rPr lang="ru-RU" sz="1700" dirty="0"/>
              <a:t>Документы, подтверждающие родственную связь для членов семей 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4595805" y="2161810"/>
            <a:ext cx="322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Статус безработного не нужен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4595436" y="2592987"/>
            <a:ext cx="3431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Подача заявления через портал «Работа в России» (</a:t>
            </a:r>
            <a:r>
              <a:rPr lang="en-US" dirty="0"/>
              <a:t>trudvsem.ru</a:t>
            </a:r>
            <a:r>
              <a:rPr lang="ru-RU" dirty="0"/>
              <a:t>) или в центре занятости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566CDEED-1695-2D43-9587-29A463E8A868}"/>
              </a:ext>
            </a:extLst>
          </p:cNvPr>
          <p:cNvSpPr txBox="1"/>
          <p:nvPr/>
        </p:nvSpPr>
        <p:spPr>
          <a:xfrm>
            <a:off x="473098" y="1945517"/>
            <a:ext cx="3590902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Психологическая поддержка</a:t>
            </a: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Социальная адаптация</a:t>
            </a: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800" dirty="0">
                <a:solidFill>
                  <a:srgbClr val="373C15"/>
                </a:solidFill>
              </a:rPr>
              <a:t> </a:t>
            </a: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Профессиональная ориентация</a:t>
            </a: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Сопровождение </a:t>
            </a: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до трудоустройства</a:t>
            </a: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Закрепление карьерных консультантов </a:t>
            </a: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AFA34692-9DC1-AE4C-A2E6-28E1ADAC7522}"/>
              </a:ext>
            </a:extLst>
          </p:cNvPr>
          <p:cNvSpPr/>
          <p:nvPr/>
        </p:nvSpPr>
        <p:spPr>
          <a:xfrm>
            <a:off x="5200649" y="3869448"/>
            <a:ext cx="2533651" cy="1535861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2" name="Прямая со стрелкой 161"/>
          <p:cNvCxnSpPr>
            <a:stCxn id="154" idx="3"/>
          </p:cNvCxnSpPr>
          <p:nvPr/>
        </p:nvCxnSpPr>
        <p:spPr>
          <a:xfrm>
            <a:off x="4064000" y="3553650"/>
            <a:ext cx="1094991" cy="111094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Скругленный прямоугольник 162">
            <a:extLst>
              <a:ext uri="{FF2B5EF4-FFF2-40B4-BE49-F238E27FC236}">
                <a16:creationId xmlns:a16="http://schemas.microsoft.com/office/drawing/2014/main" xmlns="" id="{8954105C-1D93-1049-9B5B-BD288C7B0BCD}"/>
              </a:ext>
            </a:extLst>
          </p:cNvPr>
          <p:cNvSpPr>
            <a:spLocks/>
          </p:cNvSpPr>
          <p:nvPr/>
        </p:nvSpPr>
        <p:spPr>
          <a:xfrm>
            <a:off x="5283200" y="3945167"/>
            <a:ext cx="2391678" cy="1354427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5491344" y="3992572"/>
            <a:ext cx="25353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/>
              <a:t>Статус безработного </a:t>
            </a:r>
          </a:p>
          <a:p>
            <a:r>
              <a:rPr lang="ru-RU" sz="1700" dirty="0"/>
              <a:t>не нужен</a:t>
            </a:r>
          </a:p>
          <a:p>
            <a:endParaRPr lang="ru-RU" sz="400" dirty="0"/>
          </a:p>
          <a:p>
            <a:endParaRPr lang="ru-RU" sz="400" dirty="0"/>
          </a:p>
          <a:p>
            <a:r>
              <a:rPr lang="ru-RU" sz="1700" dirty="0"/>
              <a:t>Личное обращение </a:t>
            </a:r>
          </a:p>
          <a:p>
            <a:r>
              <a:rPr lang="ru-RU" sz="1700" dirty="0"/>
              <a:t>в центр занятости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293976" y="2499324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285416" y="3034401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300326" y="3790114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293149" y="4526432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4307552" y="2660036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4304078" y="2215639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5165020" y="4181110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5159746" y="4813721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8481396" y="4447068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8473651" y="3877783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8473651" y="3373317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1630" y="4844443"/>
            <a:ext cx="363505" cy="363505"/>
          </a:xfrm>
          <a:prstGeom prst="rect">
            <a:avLst/>
          </a:prstGeom>
        </p:spPr>
      </p:pic>
      <p:grpSp>
        <p:nvGrpSpPr>
          <p:cNvPr id="72" name="Группа 71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3269789" y="4831025"/>
            <a:ext cx="468000" cy="372903"/>
            <a:chOff x="2634924" y="992303"/>
            <a:chExt cx="713810" cy="568766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0FCD804F-CE3E-0044-954B-D3DCA5D04E79}"/>
              </a:ext>
            </a:extLst>
          </p:cNvPr>
          <p:cNvSpPr/>
          <p:nvPr/>
        </p:nvSpPr>
        <p:spPr>
          <a:xfrm>
            <a:off x="-1" y="5632285"/>
            <a:ext cx="12192719" cy="292265"/>
          </a:xfrm>
          <a:prstGeom prst="roundRect">
            <a:avLst>
              <a:gd name="adj" fmla="val 19948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373C15"/>
                </a:solidFill>
              </a:rPr>
              <a:t>Горячая линия 8-800-350-47-47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44" y="1619506"/>
            <a:ext cx="1666658" cy="652021"/>
          </a:xfrm>
          <a:prstGeom prst="rect">
            <a:avLst/>
          </a:prstGeom>
        </p:spPr>
      </p:pic>
      <p:pic>
        <p:nvPicPr>
          <p:cNvPr id="5" name="Picture 2" descr="C:\Users\e.korobkova\Desktop\image_2023_07_20T10_54_21_024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55" y="6013662"/>
            <a:ext cx="753157" cy="7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.korobkova\Desktop\_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56" y="5664200"/>
            <a:ext cx="203534" cy="2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Скругленный прямоугольник 80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9" y="111017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Прохождение военной службы</a:t>
            </a:r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7440878" y="3191564"/>
            <a:ext cx="468000" cy="372903"/>
            <a:chOff x="2634924" y="992303"/>
            <a:chExt cx="713810" cy="568766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20531" y="3191564"/>
            <a:ext cx="363505" cy="363505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61245618-2AA6-074D-B044-4D5D5A2B1617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ТРУДОУСТРОЙСТВО</a:t>
            </a:r>
          </a:p>
        </p:txBody>
      </p:sp>
    </p:spTree>
    <p:extLst>
      <p:ext uri="{BB962C8B-B14F-4D97-AF65-F5344CB8AC3E}">
        <p14:creationId xmlns:p14="http://schemas.microsoft.com/office/powerpoint/2010/main" val="2264485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http://qrcoder.ru/code/?https%3A%2F%2F813.ru%2Fpodderzhka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80" y="5171929"/>
            <a:ext cx="1682373" cy="168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9" y="111017"/>
            <a:ext cx="9525411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2</a:t>
            </a:r>
            <a:r>
              <a:rPr lang="ru-RU" sz="2667" dirty="0">
                <a:solidFill>
                  <a:srgbClr val="644B2D"/>
                </a:solidFill>
              </a:rPr>
              <a:t>5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20" y="1831961"/>
            <a:ext cx="4393812" cy="124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qrcoder.ru/code/?https%3A%2F%2F813.ru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58" y="1694761"/>
            <a:ext cx="1344030" cy="134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63" y="5599898"/>
            <a:ext cx="2585243" cy="70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65EC2F76-E5D2-8541-B7C0-F8A48934DF44}"/>
              </a:ext>
            </a:extLst>
          </p:cNvPr>
          <p:cNvSpPr/>
          <p:nvPr/>
        </p:nvSpPr>
        <p:spPr>
          <a:xfrm>
            <a:off x="240622" y="1626180"/>
            <a:ext cx="5394958" cy="3634151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CDB8D2ED-9414-3F4F-A62C-069F67E32FC6}"/>
              </a:ext>
            </a:extLst>
          </p:cNvPr>
          <p:cNvSpPr>
            <a:spLocks noChangeAspect="1"/>
          </p:cNvSpPr>
          <p:nvPr/>
        </p:nvSpPr>
        <p:spPr>
          <a:xfrm>
            <a:off x="389462" y="4244191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AAC8DB65-533C-A84C-BE16-CCC4892D2F62}"/>
              </a:ext>
            </a:extLst>
          </p:cNvPr>
          <p:cNvSpPr>
            <a:spLocks noChangeAspect="1"/>
          </p:cNvSpPr>
          <p:nvPr/>
        </p:nvSpPr>
        <p:spPr>
          <a:xfrm>
            <a:off x="421657" y="3136021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BB39F26-42F7-E044-9CAC-B8EEC9864AE9}"/>
              </a:ext>
            </a:extLst>
          </p:cNvPr>
          <p:cNvSpPr txBox="1"/>
          <p:nvPr/>
        </p:nvSpPr>
        <p:spPr>
          <a:xfrm>
            <a:off x="833186" y="3057405"/>
            <a:ext cx="4802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Отсрочка по платежам или уменьшение размера платежей по займам Фонда (кредитные каникулы)</a:t>
            </a:r>
            <a:endParaRPr lang="ru-RU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515462" y="1791561"/>
            <a:ext cx="531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В случае мобилизации </a:t>
            </a:r>
          </a:p>
          <a:p>
            <a:r>
              <a:rPr lang="ru-RU" sz="3600" b="1" dirty="0"/>
              <a:t>ИП и самозанятых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BB39F26-42F7-E044-9CAC-B8EEC9864AE9}"/>
              </a:ext>
            </a:extLst>
          </p:cNvPr>
          <p:cNvSpPr txBox="1"/>
          <p:nvPr/>
        </p:nvSpPr>
        <p:spPr>
          <a:xfrm>
            <a:off x="833186" y="4170136"/>
            <a:ext cx="4802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Продление срока поручительств Фонда</a:t>
            </a:r>
            <a:endParaRPr lang="ru-RU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601750" y="4675556"/>
            <a:ext cx="463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на период мобилизации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65EC2F76-E5D2-8541-B7C0-F8A48934DF44}"/>
              </a:ext>
            </a:extLst>
          </p:cNvPr>
          <p:cNvSpPr/>
          <p:nvPr/>
        </p:nvSpPr>
        <p:spPr>
          <a:xfrm>
            <a:off x="6261100" y="3498380"/>
            <a:ext cx="5605047" cy="2387592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6402967" y="3515773"/>
            <a:ext cx="5595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Военнослужащим и мобилизованным </a:t>
            </a:r>
            <a:br>
              <a:rPr lang="ru-RU" sz="2000" b="1" dirty="0"/>
            </a:br>
            <a:r>
              <a:rPr lang="ru-RU" sz="2000" b="1" dirty="0"/>
              <a:t>– получателям гранта от комитета по МСБ приостанавливается исполнение обязательств по договору на период прохождения службы </a:t>
            </a:r>
            <a:r>
              <a:rPr lang="ru-RU" sz="2400" b="1" dirty="0"/>
              <a:t>    </a:t>
            </a:r>
            <a:endParaRPr lang="ru-RU" sz="2000" b="1" dirty="0"/>
          </a:p>
        </p:txBody>
      </p:sp>
      <p:pic>
        <p:nvPicPr>
          <p:cNvPr id="1033" name="Picture 9" descr="http://qrcoder.ru/code/?https%3A%2F%2Fssmsp.lenreg.ru%2FmainPortal%23%2Fauth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43" y="4824980"/>
            <a:ext cx="996823" cy="99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7509836" y="4954449"/>
            <a:ext cx="5595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i="1" dirty="0"/>
              <a:t>для предоставления необходимо </a:t>
            </a:r>
          </a:p>
          <a:p>
            <a:r>
              <a:rPr lang="ru-RU" i="1" dirty="0"/>
              <a:t>направить уведомление по ссылке </a:t>
            </a:r>
          </a:p>
          <a:p>
            <a:r>
              <a:rPr lang="ru-RU" i="1" dirty="0"/>
              <a:t>или по почте: </a:t>
            </a:r>
            <a:r>
              <a:rPr lang="en-US" i="1" dirty="0"/>
              <a:t>small.lenobl@lenreg.ru</a:t>
            </a:r>
            <a:endParaRPr lang="ru-RU" i="1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Прохождение военной службы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89365" y="2509235"/>
            <a:ext cx="363505" cy="36350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0842" y="3545686"/>
            <a:ext cx="363505" cy="363505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F91E4A07-FF75-C442-BDAD-A2EC237445B3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ПОДДЕРЖКА ПРЕДПРИНИМАТЕЛЕЙ</a:t>
            </a:r>
          </a:p>
        </p:txBody>
      </p:sp>
    </p:spTree>
    <p:extLst>
      <p:ext uri="{BB962C8B-B14F-4D97-AF65-F5344CB8AC3E}">
        <p14:creationId xmlns:p14="http://schemas.microsoft.com/office/powerpoint/2010/main" val="1410659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2</a:t>
            </a:r>
            <a:r>
              <a:rPr lang="ru-RU" sz="2667" dirty="0">
                <a:solidFill>
                  <a:srgbClr val="644B2D"/>
                </a:solidFill>
              </a:rPr>
              <a:t>6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65EC2F76-E5D2-8541-B7C0-F8A48934DF44}"/>
              </a:ext>
            </a:extLst>
          </p:cNvPr>
          <p:cNvSpPr/>
          <p:nvPr/>
        </p:nvSpPr>
        <p:spPr>
          <a:xfrm>
            <a:off x="494235" y="1608111"/>
            <a:ext cx="5615130" cy="3634151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5EC2F76-E5D2-8541-B7C0-F8A48934DF44}"/>
              </a:ext>
            </a:extLst>
          </p:cNvPr>
          <p:cNvSpPr/>
          <p:nvPr/>
        </p:nvSpPr>
        <p:spPr>
          <a:xfrm>
            <a:off x="6219559" y="1582155"/>
            <a:ext cx="5786173" cy="5146843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764216" y="1973309"/>
            <a:ext cx="5444133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 первоочередном порядке</a:t>
            </a:r>
          </a:p>
          <a:p>
            <a:endParaRPr lang="ru-RU" sz="1050" b="1" dirty="0"/>
          </a:p>
          <a:p>
            <a:r>
              <a:rPr lang="ru-RU" sz="2400" b="1" dirty="0"/>
              <a:t>ветеранам боевых действий</a:t>
            </a:r>
            <a:r>
              <a:rPr lang="ru-RU" sz="2400" dirty="0"/>
              <a:t>, при условии постоянного проживания на территории Ленинградской области</a:t>
            </a:r>
          </a:p>
          <a:p>
            <a:r>
              <a:rPr lang="ru-RU" sz="1500" b="1" u="sng" dirty="0"/>
              <a:t>Куда обращаться:</a:t>
            </a:r>
          </a:p>
          <a:p>
            <a:r>
              <a:rPr lang="ru-RU" sz="2000" dirty="0"/>
              <a:t>постановка на учет на предоставление земельного участка</a:t>
            </a:r>
          </a:p>
          <a:p>
            <a:r>
              <a:rPr lang="ru-RU" sz="2000" dirty="0"/>
              <a:t>осуществляется уполномоченным ОМСУ</a:t>
            </a:r>
          </a:p>
        </p:txBody>
      </p:sp>
      <p:pic>
        <p:nvPicPr>
          <p:cNvPr id="4098" name="Picture 2" descr="http://qrcoder.ru/code/?https%3A%2F%2Fmsu.lenobl.ru%2Fru%2Fobshaya-informaciya%2Fadministrativno-territorialnoe-delenie-leningradskoj-oblasti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06" y="5242262"/>
            <a:ext cx="1318913" cy="131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494235" y="5135729"/>
            <a:ext cx="54922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Участок предоставляется для: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dirty="0"/>
              <a:t>ИЖС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dirty="0"/>
              <a:t>Ведения садоводства для собственных нужд</a:t>
            </a:r>
            <a:endParaRPr lang="ru-RU" sz="2000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9" y="111017"/>
            <a:ext cx="9525411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Прохождение военной службы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1408329" y="1689233"/>
            <a:ext cx="468000" cy="372903"/>
            <a:chOff x="2634924" y="992303"/>
            <a:chExt cx="713810" cy="56876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2342" y="1698631"/>
            <a:ext cx="363505" cy="36350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27767" y="1791556"/>
            <a:ext cx="363505" cy="36350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FFDD4E9C-30DD-F247-AAEA-231C285BBB40}"/>
              </a:ext>
            </a:extLst>
          </p:cNvPr>
          <p:cNvSpPr/>
          <p:nvPr/>
        </p:nvSpPr>
        <p:spPr>
          <a:xfrm>
            <a:off x="2239099" y="961917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ИМУЩЕСТВЕННАЯ ПОДДЕРЖКА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6417731" y="1769590"/>
            <a:ext cx="55880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Во внеочередном порядке (земельный сертификат), </a:t>
            </a:r>
            <a:r>
              <a:rPr lang="ru-RU" sz="2000" dirty="0"/>
              <a:t>при условии постоянного проживания на территории Ленинградской области</a:t>
            </a:r>
            <a:endParaRPr lang="ru-RU" sz="2000" b="1" dirty="0"/>
          </a:p>
          <a:p>
            <a:pPr marL="342900" indent="-342900">
              <a:buFont typeface="Wingdings" pitchFamily="2" charset="2"/>
              <a:buChar char="§"/>
            </a:pPr>
            <a:r>
              <a:rPr lang="ru-RU" sz="1600" dirty="0"/>
              <a:t>гражданам Российской Федерации, заключившим с 01.06.2023 года контракт о прохождении военной службы либо контракт о добровольном содействии в выполнении задач, возложенных на ВС РФ, в ходе СВО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600" dirty="0"/>
              <a:t>гражданам Российской Федерации, заключившим до 01.06.2023 года контракт о прохождении военной службы либо контракт о добровольном содействии в выполнении задач, возложенных на ВС РФ, в СВО, награжденным государственными наградами РФ за заслуги, проявленные в ходе участия в СВО</a:t>
            </a:r>
          </a:p>
          <a:p>
            <a:r>
              <a:rPr lang="ru-RU" sz="1600" dirty="0"/>
              <a:t> 	</a:t>
            </a:r>
            <a:r>
              <a:rPr lang="ru-RU" sz="1600" b="1" u="sng" dirty="0"/>
              <a:t>Куда обращаться:</a:t>
            </a:r>
            <a:endParaRPr lang="ru-RU" sz="1600" i="1" dirty="0"/>
          </a:p>
          <a:p>
            <a:r>
              <a:rPr lang="ru-RU" sz="1600" i="1" dirty="0"/>
              <a:t>	выдается уполномоченным </a:t>
            </a:r>
            <a:r>
              <a:rPr lang="en-US" sz="1600" i="1" dirty="0"/>
              <a:t/>
            </a:r>
            <a:br>
              <a:rPr lang="en-US" sz="1600" i="1" dirty="0"/>
            </a:br>
            <a:r>
              <a:rPr lang="ru-RU" sz="1600" i="1" dirty="0"/>
              <a:t>	органом муниципального</a:t>
            </a:r>
            <a:r>
              <a:rPr lang="en-US" sz="1600" i="1" dirty="0"/>
              <a:t/>
            </a:r>
            <a:br>
              <a:rPr lang="en-US" sz="1600" i="1" dirty="0"/>
            </a:br>
            <a:r>
              <a:rPr lang="ru-RU" sz="1600" i="1" dirty="0"/>
              <a:t>	района или городского </a:t>
            </a:r>
            <a:br>
              <a:rPr lang="ru-RU" sz="1600" i="1" dirty="0"/>
            </a:br>
            <a:r>
              <a:rPr lang="ru-RU" sz="1600" i="1" dirty="0"/>
              <a:t>	округа по месту их жительства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785022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2C2AD32F-649A-9E45-8034-8C40D66CF70F}"/>
              </a:ext>
            </a:extLst>
          </p:cNvPr>
          <p:cNvSpPr/>
          <p:nvPr/>
        </p:nvSpPr>
        <p:spPr>
          <a:xfrm>
            <a:off x="795650" y="1673422"/>
            <a:ext cx="3240000" cy="2988517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717BCC4C-5713-6642-B813-A097C056248E}"/>
              </a:ext>
            </a:extLst>
          </p:cNvPr>
          <p:cNvSpPr>
            <a:spLocks/>
          </p:cNvSpPr>
          <p:nvPr/>
        </p:nvSpPr>
        <p:spPr>
          <a:xfrm>
            <a:off x="967529" y="2089846"/>
            <a:ext cx="2736000" cy="2225338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8D0897F-1EA0-9647-AB88-FEA5F8869F78}"/>
              </a:ext>
            </a:extLst>
          </p:cNvPr>
          <p:cNvSpPr txBox="1"/>
          <p:nvPr/>
        </p:nvSpPr>
        <p:spPr>
          <a:xfrm>
            <a:off x="904382" y="165914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ЖКХ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4D44B941-CE93-F043-976D-0DA643A463AC}"/>
              </a:ext>
            </a:extLst>
          </p:cNvPr>
          <p:cNvSpPr>
            <a:spLocks noChangeAspect="1"/>
          </p:cNvSpPr>
          <p:nvPr/>
        </p:nvSpPr>
        <p:spPr>
          <a:xfrm>
            <a:off x="848980" y="2449641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1100980" y="2311692"/>
            <a:ext cx="25507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Освобождение</a:t>
            </a:r>
          </a:p>
          <a:p>
            <a:r>
              <a:rPr lang="ru-RU" sz="2000" dirty="0"/>
              <a:t>от пеней и </a:t>
            </a:r>
            <a:r>
              <a:rPr lang="ru-RU" sz="2000" b="1" dirty="0"/>
              <a:t>участников СВО*             </a:t>
            </a:r>
            <a:r>
              <a:rPr lang="ru-RU" sz="2000" dirty="0"/>
              <a:t>и членов их семей</a:t>
            </a:r>
            <a:r>
              <a:rPr lang="ru-RU" sz="2000" b="1" dirty="0"/>
              <a:t>,</a:t>
            </a:r>
          </a:p>
          <a:p>
            <a:r>
              <a:rPr lang="ru-RU" sz="2000" dirty="0"/>
              <a:t>в т.ч. сотрудников Росгвардии</a:t>
            </a:r>
          </a:p>
          <a:p>
            <a:endParaRPr lang="ru-RU" sz="2000" dirty="0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AF9564-F87A-8F47-9459-DDE9F83ECEF9}"/>
              </a:ext>
            </a:extLst>
          </p:cNvPr>
          <p:cNvSpPr/>
          <p:nvPr/>
        </p:nvSpPr>
        <p:spPr>
          <a:xfrm>
            <a:off x="4359107" y="1670950"/>
            <a:ext cx="3240000" cy="2990990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93C7C282-6C78-C848-B849-7DCB01DFE40C}"/>
              </a:ext>
            </a:extLst>
          </p:cNvPr>
          <p:cNvSpPr/>
          <p:nvPr/>
        </p:nvSpPr>
        <p:spPr>
          <a:xfrm>
            <a:off x="4530989" y="2087376"/>
            <a:ext cx="2736000" cy="2227808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693ABA2-1A9C-F24F-81A7-379A25CA6180}"/>
              </a:ext>
            </a:extLst>
          </p:cNvPr>
          <p:cNvSpPr txBox="1"/>
          <p:nvPr/>
        </p:nvSpPr>
        <p:spPr>
          <a:xfrm>
            <a:off x="4451798" y="165667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ГАЗ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A3B5FC49-768B-9B4E-BADF-0B501AADBD61}"/>
              </a:ext>
            </a:extLst>
          </p:cNvPr>
          <p:cNvSpPr>
            <a:spLocks noChangeAspect="1"/>
          </p:cNvSpPr>
          <p:nvPr/>
        </p:nvSpPr>
        <p:spPr>
          <a:xfrm>
            <a:off x="4412438" y="2447169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2695FD99-1390-F348-A668-D449192A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5717" y="1636551"/>
            <a:ext cx="363505" cy="397383"/>
          </a:xfrm>
          <a:prstGeom prst="rect">
            <a:avLst/>
          </a:prstGeom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46AD8BB0-A66F-674E-A717-261CBBD23A23}"/>
              </a:ext>
            </a:extLst>
          </p:cNvPr>
          <p:cNvGrpSpPr>
            <a:grpSpLocks noChangeAspect="1"/>
          </p:cNvGrpSpPr>
          <p:nvPr/>
        </p:nvGrpSpPr>
        <p:grpSpPr>
          <a:xfrm>
            <a:off x="2124585" y="1636551"/>
            <a:ext cx="468000" cy="407657"/>
            <a:chOff x="2634924" y="992303"/>
            <a:chExt cx="713810" cy="568766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xmlns="" id="{19F857FC-FEB9-B84D-B8F8-A19DE06B3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xmlns="" id="{F312C7DC-801E-CC45-BD61-FE24FE774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xmlns="" id="{38614BA8-C6D7-984D-A862-2D471C712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27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4614159" y="2338041"/>
            <a:ext cx="2550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Возмещение затрат на выполнение работ по газификации домовладений </a:t>
            </a:r>
            <a:r>
              <a:rPr lang="ru-RU" sz="2000" b="1" dirty="0"/>
              <a:t>ветеранов боевых действий</a:t>
            </a: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xmlns="" id="{2C2AD32F-649A-9E45-8034-8C40D66CF70F}"/>
              </a:ext>
            </a:extLst>
          </p:cNvPr>
          <p:cNvSpPr/>
          <p:nvPr/>
        </p:nvSpPr>
        <p:spPr>
          <a:xfrm>
            <a:off x="7920844" y="1618484"/>
            <a:ext cx="3381116" cy="3043455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A693ABA2-1A9C-F24F-81A7-379A25CA6180}"/>
              </a:ext>
            </a:extLst>
          </p:cNvPr>
          <p:cNvSpPr txBox="1"/>
          <p:nvPr/>
        </p:nvSpPr>
        <p:spPr>
          <a:xfrm>
            <a:off x="8114209" y="1659142"/>
            <a:ext cx="18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ДРЕВЕСИНА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99DADFEE-A8AC-FF44-B0AE-1BCE55D4362C}"/>
              </a:ext>
            </a:extLst>
          </p:cNvPr>
          <p:cNvSpPr txBox="1"/>
          <p:nvPr/>
        </p:nvSpPr>
        <p:spPr>
          <a:xfrm>
            <a:off x="974980" y="5047109"/>
            <a:ext cx="681513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b="1" dirty="0"/>
              <a:t>*Участники СВО 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000" dirty="0"/>
              <a:t>Военнослужащие и мобилизованные, в т.ч. добровольно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000" dirty="0"/>
              <a:t>Добровольцы контрактники 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000" dirty="0"/>
              <a:t>Вступившие в добровольческие подразделения</a:t>
            </a:r>
          </a:p>
        </p:txBody>
      </p:sp>
      <p:pic>
        <p:nvPicPr>
          <p:cNvPr id="2050" name="Picture 2" descr="http://qrcoder.ru/code/?https%3A%2F%2Fconnectgas.ru%2F&amp;4&amp;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4958"/>
          <a:stretch/>
        </p:blipFill>
        <p:spPr bwMode="auto">
          <a:xfrm>
            <a:off x="6401103" y="3856748"/>
            <a:ext cx="1360842" cy="13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9" y="111017"/>
            <a:ext cx="9525411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Прохождение военной службы</a:t>
            </a: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717BCC4C-5713-6642-B813-A097C056248E}"/>
              </a:ext>
            </a:extLst>
          </p:cNvPr>
          <p:cNvSpPr>
            <a:spLocks/>
          </p:cNvSpPr>
          <p:nvPr/>
        </p:nvSpPr>
        <p:spPr>
          <a:xfrm>
            <a:off x="8131667" y="2089846"/>
            <a:ext cx="2846993" cy="2225338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http://qrcoder.ru/code/?https%3A%2F%2Fnature.lenobl.ru%2Fru%2Fdeiatelnost%2Flesopolzovanie%2Fvnimaniyu-grazhdan%2Fzagotovka-drevesiny-dlya-sobstvennyh-nuzhd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976" y="3856748"/>
            <a:ext cx="1255967" cy="12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8206717" y="2310448"/>
            <a:ext cx="2651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Заготовка древесины для строительства жилых домов </a:t>
            </a:r>
            <a:br>
              <a:rPr lang="ru-RU" sz="2000" dirty="0"/>
            </a:br>
            <a:r>
              <a:rPr lang="ru-RU" sz="2000" dirty="0"/>
              <a:t>до 150 куб. </a:t>
            </a:r>
            <a:r>
              <a:rPr lang="ru-RU" sz="2000" b="1" dirty="0"/>
              <a:t>на ветеранов боевых действий </a:t>
            </a:r>
            <a:r>
              <a:rPr lang="ru-RU" dirty="0"/>
              <a:t>(однократно)</a:t>
            </a:r>
            <a:endParaRPr lang="ru-RU" b="1" dirty="0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xmlns="" id="{A3B5FC49-768B-9B4E-BADF-0B501AADBD61}"/>
              </a:ext>
            </a:extLst>
          </p:cNvPr>
          <p:cNvSpPr>
            <a:spLocks noChangeAspect="1"/>
          </p:cNvSpPr>
          <p:nvPr/>
        </p:nvSpPr>
        <p:spPr>
          <a:xfrm>
            <a:off x="7988209" y="2394089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16C722DC-E22D-F642-9F8C-F7D4213AAF41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ДОПОЛНИТЕЛЬНЫЕ МЕРЫ ПОДДЕРЖКИ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073CAC9-638A-5B4A-B24E-D43953D4B2C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46839" y="1661102"/>
            <a:ext cx="363505" cy="39738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5F815A5-0F23-AB4A-9238-4FA22AE6BE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07228" y="1673422"/>
            <a:ext cx="363505" cy="397383"/>
          </a:xfrm>
          <a:prstGeom prst="rect">
            <a:avLst/>
          </a:prstGeom>
        </p:spPr>
      </p:pic>
      <p:pic>
        <p:nvPicPr>
          <p:cNvPr id="2" name="Picture 2" descr="http://qrcoder.ru/code/?https%3A%2F%2Fnpa.lenobl.ru%2Fdocs%2Fgovernor%2Fview%2F103421%2F&amp;4&amp;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4180" r="4361" b="4503"/>
          <a:stretch/>
        </p:blipFill>
        <p:spPr bwMode="auto">
          <a:xfrm>
            <a:off x="2857501" y="3856748"/>
            <a:ext cx="1281112" cy="128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571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2C2AD32F-649A-9E45-8034-8C40D66CF70F}"/>
              </a:ext>
            </a:extLst>
          </p:cNvPr>
          <p:cNvSpPr/>
          <p:nvPr/>
        </p:nvSpPr>
        <p:spPr>
          <a:xfrm>
            <a:off x="454284" y="1734486"/>
            <a:ext cx="3240000" cy="3728581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717BCC4C-5713-6642-B813-A097C056248E}"/>
              </a:ext>
            </a:extLst>
          </p:cNvPr>
          <p:cNvSpPr>
            <a:spLocks/>
          </p:cNvSpPr>
          <p:nvPr/>
        </p:nvSpPr>
        <p:spPr>
          <a:xfrm>
            <a:off x="963045" y="2150911"/>
            <a:ext cx="2736000" cy="2236189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8D0897F-1EA0-9647-AB88-FEA5F8869F78}"/>
              </a:ext>
            </a:extLst>
          </p:cNvPr>
          <p:cNvSpPr txBox="1"/>
          <p:nvPr/>
        </p:nvSpPr>
        <p:spPr>
          <a:xfrm>
            <a:off x="733485" y="1687110"/>
            <a:ext cx="2585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Здравоохранение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1096496" y="2372756"/>
            <a:ext cx="2550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AF9564-F87A-8F47-9459-DDE9F83ECEF9}"/>
              </a:ext>
            </a:extLst>
          </p:cNvPr>
          <p:cNvSpPr/>
          <p:nvPr/>
        </p:nvSpPr>
        <p:spPr>
          <a:xfrm>
            <a:off x="4017741" y="1732014"/>
            <a:ext cx="3240000" cy="3731053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93C7C282-6C78-C848-B849-7DCB01DFE40C}"/>
              </a:ext>
            </a:extLst>
          </p:cNvPr>
          <p:cNvSpPr/>
          <p:nvPr/>
        </p:nvSpPr>
        <p:spPr>
          <a:xfrm>
            <a:off x="4404225" y="2148440"/>
            <a:ext cx="2858280" cy="2227808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693ABA2-1A9C-F24F-81A7-379A25CA6180}"/>
              </a:ext>
            </a:extLst>
          </p:cNvPr>
          <p:cNvSpPr txBox="1"/>
          <p:nvPr/>
        </p:nvSpPr>
        <p:spPr>
          <a:xfrm>
            <a:off x="4190642" y="1717734"/>
            <a:ext cx="1372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Культура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2695FD99-1390-F348-A668-D449192A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86214" y="5079964"/>
            <a:ext cx="363505" cy="397383"/>
          </a:xfrm>
          <a:prstGeom prst="rect">
            <a:avLst/>
          </a:prstGeom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46AD8BB0-A66F-674E-A717-261CBBD23A23}"/>
              </a:ext>
            </a:extLst>
          </p:cNvPr>
          <p:cNvGrpSpPr>
            <a:grpSpLocks noChangeAspect="1"/>
          </p:cNvGrpSpPr>
          <p:nvPr/>
        </p:nvGrpSpPr>
        <p:grpSpPr>
          <a:xfrm>
            <a:off x="6590128" y="5067784"/>
            <a:ext cx="418038" cy="409563"/>
            <a:chOff x="2422387" y="1271742"/>
            <a:chExt cx="637607" cy="571426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xmlns="" id="{19F857FC-FEB9-B84D-B8F8-A19DE06B3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2" y="1277112"/>
              <a:ext cx="425072" cy="425073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xmlns="" id="{F312C7DC-801E-CC45-BD61-FE24FE774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22387" y="1271742"/>
              <a:ext cx="425072" cy="425073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xmlns="" id="{38614BA8-C6D7-984D-A862-2D471C712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13921" y="1418094"/>
              <a:ext cx="425072" cy="425074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28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2C2AD32F-649A-9E45-8034-8C40D66CF70F}"/>
              </a:ext>
            </a:extLst>
          </p:cNvPr>
          <p:cNvSpPr/>
          <p:nvPr/>
        </p:nvSpPr>
        <p:spPr>
          <a:xfrm>
            <a:off x="7692496" y="1705839"/>
            <a:ext cx="3240000" cy="3757228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717BCC4C-5713-6642-B813-A097C056248E}"/>
              </a:ext>
            </a:extLst>
          </p:cNvPr>
          <p:cNvSpPr>
            <a:spLocks/>
          </p:cNvSpPr>
          <p:nvPr/>
        </p:nvSpPr>
        <p:spPr>
          <a:xfrm>
            <a:off x="8151973" y="2148440"/>
            <a:ext cx="2736000" cy="2329983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48D0897F-1EA0-9647-AB88-FEA5F8869F78}"/>
              </a:ext>
            </a:extLst>
          </p:cNvPr>
          <p:cNvSpPr txBox="1"/>
          <p:nvPr/>
        </p:nvSpPr>
        <p:spPr>
          <a:xfrm>
            <a:off x="7865396" y="1687900"/>
            <a:ext cx="184731" cy="571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73C15"/>
              </a:solidFill>
            </a:endParaRP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xmlns="" id="{4D44B941-CE93-F043-976D-0DA643A463AC}"/>
              </a:ext>
            </a:extLst>
          </p:cNvPr>
          <p:cNvSpPr>
            <a:spLocks noChangeAspect="1"/>
          </p:cNvSpPr>
          <p:nvPr/>
        </p:nvSpPr>
        <p:spPr>
          <a:xfrm>
            <a:off x="8025973" y="2555472"/>
            <a:ext cx="252000" cy="233334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8334708" y="2507623"/>
            <a:ext cx="2550703" cy="49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1220724" y="2483636"/>
            <a:ext cx="2799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Виды помощи:</a:t>
            </a:r>
          </a:p>
          <a:p>
            <a:r>
              <a:rPr lang="ru-RU" sz="2000" dirty="0"/>
              <a:t>медицинская</a:t>
            </a:r>
          </a:p>
          <a:p>
            <a:r>
              <a:rPr lang="ru-RU" sz="2000" dirty="0"/>
              <a:t>психологическая</a:t>
            </a:r>
          </a:p>
          <a:p>
            <a:r>
              <a:rPr lang="ru-RU" sz="2000" dirty="0"/>
              <a:t>реабилитационная</a:t>
            </a:r>
          </a:p>
          <a:p>
            <a:r>
              <a:rPr lang="ru-RU" sz="2000" dirty="0"/>
              <a:t>индивидуальное ведение родов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449520" y="4433609"/>
            <a:ext cx="3244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373C15"/>
                </a:solidFill>
              </a:rPr>
              <a:t>индивидуальное </a:t>
            </a:r>
          </a:p>
          <a:p>
            <a:pPr algn="ctr"/>
            <a:r>
              <a:rPr lang="ru-RU" sz="2000" b="1" i="1" dirty="0">
                <a:solidFill>
                  <a:srgbClr val="373C15"/>
                </a:solidFill>
              </a:rPr>
              <a:t>сопровождение</a:t>
            </a:r>
            <a:endParaRPr lang="ru-RU" sz="1400" b="1" i="1" dirty="0">
              <a:solidFill>
                <a:srgbClr val="373C15"/>
              </a:solidFill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A3B5FC49-768B-9B4E-BADF-0B501AADBD61}"/>
              </a:ext>
            </a:extLst>
          </p:cNvPr>
          <p:cNvSpPr>
            <a:spLocks noChangeAspect="1"/>
          </p:cNvSpPr>
          <p:nvPr/>
        </p:nvSpPr>
        <p:spPr>
          <a:xfrm>
            <a:off x="837045" y="2865178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4614728" y="2483637"/>
            <a:ext cx="2799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Предоставление бесплатных билетов </a:t>
            </a:r>
          </a:p>
          <a:p>
            <a:r>
              <a:rPr lang="ru-RU" sz="2000" dirty="0"/>
              <a:t>на культурно-массовые мероприятия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93ABA2-1A9C-F24F-81A7-379A25CA6180}"/>
              </a:ext>
            </a:extLst>
          </p:cNvPr>
          <p:cNvSpPr txBox="1"/>
          <p:nvPr/>
        </p:nvSpPr>
        <p:spPr>
          <a:xfrm>
            <a:off x="7808025" y="1699807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Аренда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8385169" y="2477702"/>
            <a:ext cx="27999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Отсрочка уплаты арендной платы по договорам аренды государственного имущества ЛО</a:t>
            </a:r>
          </a:p>
        </p:txBody>
      </p:sp>
      <p:pic>
        <p:nvPicPr>
          <p:cNvPr id="1026" name="Picture 2" descr="http://qrcoder.ru/code/?https%3A%2F%2Fkugi.lenobl.ru%2Fru%2Fdeiatelnost%2Fnapravlenie-raboty-komiteta%2Farenda-gosudarstvennogo-imushestva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765" y="5463067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9" y="111017"/>
            <a:ext cx="9525411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Прохождение военной службы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0417CFB-64E7-7C4C-A3FD-6EF7C01FA6C0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ДОПОЛНИТЕЛЬНЫЕ МЕРЫ ПОДДЕРЖКИ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5216DEF1-ECB7-894A-AC88-DE9F681DD2DD}"/>
              </a:ext>
            </a:extLst>
          </p:cNvPr>
          <p:cNvSpPr>
            <a:spLocks noChangeAspect="1"/>
          </p:cNvSpPr>
          <p:nvPr/>
        </p:nvSpPr>
        <p:spPr>
          <a:xfrm>
            <a:off x="4315041" y="2568127"/>
            <a:ext cx="252000" cy="233334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E38BD160-A40D-B048-B58A-E753F51292E3}"/>
              </a:ext>
            </a:extLst>
          </p:cNvPr>
          <p:cNvSpPr>
            <a:spLocks noChangeAspect="1"/>
          </p:cNvSpPr>
          <p:nvPr/>
        </p:nvSpPr>
        <p:spPr>
          <a:xfrm>
            <a:off x="837045" y="3175688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D93B4537-C29A-584A-A89C-A8188B7E95B7}"/>
              </a:ext>
            </a:extLst>
          </p:cNvPr>
          <p:cNvSpPr>
            <a:spLocks noChangeAspect="1"/>
          </p:cNvSpPr>
          <p:nvPr/>
        </p:nvSpPr>
        <p:spPr>
          <a:xfrm>
            <a:off x="837045" y="3466200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E6CCF759-3E4C-0347-8C24-FF95BD7588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5881" y="5079964"/>
            <a:ext cx="363505" cy="397383"/>
          </a:xfrm>
          <a:prstGeom prst="rect">
            <a:avLst/>
          </a:prstGeom>
        </p:spPr>
      </p:pic>
      <p:grpSp>
        <p:nvGrpSpPr>
          <p:cNvPr id="83" name="Группа 82">
            <a:extLst>
              <a:ext uri="{FF2B5EF4-FFF2-40B4-BE49-F238E27FC236}">
                <a16:creationId xmlns:a16="http://schemas.microsoft.com/office/drawing/2014/main" xmlns="" id="{9A0D8FBA-4710-CE44-BFE8-60ED4C3F3D46}"/>
              </a:ext>
            </a:extLst>
          </p:cNvPr>
          <p:cNvGrpSpPr>
            <a:grpSpLocks noChangeAspect="1"/>
          </p:cNvGrpSpPr>
          <p:nvPr/>
        </p:nvGrpSpPr>
        <p:grpSpPr>
          <a:xfrm>
            <a:off x="2999795" y="5067784"/>
            <a:ext cx="418038" cy="409563"/>
            <a:chOff x="2422387" y="1271742"/>
            <a:chExt cx="637607" cy="571426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xmlns="" id="{91D98437-2DB7-8642-B5ED-DA0233CA2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2" y="1277112"/>
              <a:ext cx="425072" cy="425073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xmlns="" id="{E74DE1A6-C273-0A4D-8937-F916E77F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22387" y="1271742"/>
              <a:ext cx="425072" cy="425073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xmlns="" id="{10CB6C76-5554-3A48-856B-10E86BE8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13921" y="1418094"/>
              <a:ext cx="425072" cy="425074"/>
            </a:xfrm>
            <a:prstGeom prst="rect">
              <a:avLst/>
            </a:prstGeom>
          </p:spPr>
        </p:pic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16BACA6F-3525-E04A-9EE2-73C4373811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32835" y="5074906"/>
            <a:ext cx="363505" cy="397383"/>
          </a:xfrm>
          <a:prstGeom prst="rect">
            <a:avLst/>
          </a:prstGeom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D93B4537-C29A-584A-A89C-A8188B7E95B7}"/>
              </a:ext>
            </a:extLst>
          </p:cNvPr>
          <p:cNvSpPr>
            <a:spLocks noChangeAspect="1"/>
          </p:cNvSpPr>
          <p:nvPr/>
        </p:nvSpPr>
        <p:spPr>
          <a:xfrm>
            <a:off x="837045" y="3791123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33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16E3D42-2CBD-7545-B995-195D9ADB84F8}"/>
              </a:ext>
            </a:extLst>
          </p:cNvPr>
          <p:cNvSpPr/>
          <p:nvPr/>
        </p:nvSpPr>
        <p:spPr>
          <a:xfrm rot="8506151">
            <a:off x="-1124227" y="-5887306"/>
            <a:ext cx="15098621" cy="18932033"/>
          </a:xfrm>
          <a:prstGeom prst="rect">
            <a:avLst/>
          </a:prstGeom>
          <a:gradFill>
            <a:gsLst>
              <a:gs pos="82000">
                <a:srgbClr val="E3EEBC"/>
              </a:gs>
              <a:gs pos="85000">
                <a:srgbClr val="8D9569"/>
              </a:gs>
              <a:gs pos="3000">
                <a:srgbClr val="E3EEBC">
                  <a:alpha val="0"/>
                </a:srgbClr>
              </a:gs>
              <a:gs pos="63000">
                <a:srgbClr val="E3EEBC">
                  <a:alpha val="89000"/>
                </a:srgbClr>
              </a:gs>
              <a:gs pos="100000">
                <a:srgbClr val="373C15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485900" y="0"/>
            <a:ext cx="10832059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4035633" y="0"/>
            <a:ext cx="772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Меры социальной поддержки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02284208"/>
              </p:ext>
            </p:extLst>
          </p:nvPr>
        </p:nvGraphicFramePr>
        <p:xfrm>
          <a:off x="1111609" y="1257848"/>
          <a:ext cx="10190349" cy="4802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B1E977-78DE-9848-A641-72BC698D4058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3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52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18548F-AFCD-8B4E-A900-2FE97D82B3BB}"/>
              </a:ext>
            </a:extLst>
          </p:cNvPr>
          <p:cNvSpPr txBox="1"/>
          <p:nvPr/>
        </p:nvSpPr>
        <p:spPr>
          <a:xfrm>
            <a:off x="11539576" y="6424484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29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8" y="111017"/>
            <a:ext cx="9763027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8" name="Соединительная линия уступом 47"/>
          <p:cNvCxnSpPr>
            <a:cxnSpLocks/>
          </p:cNvCxnSpPr>
          <p:nvPr/>
        </p:nvCxnSpPr>
        <p:spPr>
          <a:xfrm>
            <a:off x="6873617" y="1684268"/>
            <a:ext cx="5194558" cy="4779917"/>
          </a:xfrm>
          <a:prstGeom prst="bentConnector3">
            <a:avLst>
              <a:gd name="adj1" fmla="val 50000"/>
            </a:avLst>
          </a:prstGeom>
          <a:ln w="25400">
            <a:solidFill>
              <a:srgbClr val="644B2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515823" y="1933887"/>
            <a:ext cx="5676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Вопросы, по которым граждане имеют право обращаться за получением бесплатной юридической помощи на территории Ленинградской области</a:t>
            </a:r>
          </a:p>
        </p:txBody>
      </p:sp>
      <p:pic>
        <p:nvPicPr>
          <p:cNvPr id="2050" name="Picture 2" descr="http://qrcoder.ru/code/?https%3A%2F%2Fsocial.lenobl.ru%2Fru%2Fdeiatelnost%2Fnapravleniya-raboty%2Fo-besplatnoj-yuridicheskoj-pomoshi%2Fkak-poluchit-besplatnuyu-yuridicheskuyu-pomosh%2F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061" y="1887510"/>
            <a:ext cx="2198272" cy="219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07185" y="3172733"/>
            <a:ext cx="20589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адвокатов,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участвующих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предоставлении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Прохождение военной службы</a:t>
            </a:r>
          </a:p>
        </p:txBody>
      </p:sp>
      <p:pic>
        <p:nvPicPr>
          <p:cNvPr id="1026" name="Picture 2" descr="http://qrcoder.ru/code/?https%3A%2F%2Fsocial.lenobl.ru%2Fru%2Fdeiatelnost%2Fnapravleniya-raboty%2Fo-besplatnoj-yuridicheskoj-pomoshi%2Fspisok-advokatov-v-2023-god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584" y="4616900"/>
            <a:ext cx="1730375" cy="173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F4A67E9B-D9EB-2B42-9181-6D0FF5A81BC4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БЕСПЛАТНАЯ ЮРИДИЧЕСКАЯ ПОМОЩЬ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4602A4BB-DC66-D240-BB27-C24C4C383638}"/>
              </a:ext>
            </a:extLst>
          </p:cNvPr>
          <p:cNvSpPr/>
          <p:nvPr/>
        </p:nvSpPr>
        <p:spPr>
          <a:xfrm>
            <a:off x="534651" y="2956073"/>
            <a:ext cx="5766193" cy="3520324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99EEDC79-42DD-694E-B385-F798297DB25A}"/>
              </a:ext>
            </a:extLst>
          </p:cNvPr>
          <p:cNvGrpSpPr>
            <a:grpSpLocks noChangeAspect="1"/>
          </p:cNvGrpSpPr>
          <p:nvPr/>
        </p:nvGrpSpPr>
        <p:grpSpPr>
          <a:xfrm>
            <a:off x="5245921" y="3144534"/>
            <a:ext cx="468000" cy="372903"/>
            <a:chOff x="2634924" y="992303"/>
            <a:chExt cx="713810" cy="56876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8C6A9989-8254-4C42-BF67-4BF65583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3BDE6A08-68E9-6A4A-889B-2D60C6191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82C28AA7-F2A9-DB42-A995-62018B45A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39DE144-0354-1046-83EF-A4EEED2142C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58185" y="3153932"/>
            <a:ext cx="363505" cy="3635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9244" y="3144534"/>
            <a:ext cx="55695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ТОП-3 вопросов:</a:t>
            </a:r>
          </a:p>
          <a:p>
            <a:pPr algn="just"/>
            <a:endParaRPr lang="ru-RU" sz="800" b="1" dirty="0"/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000" dirty="0"/>
              <a:t>обеспечение денежным довольствием военнослужащих и предоставление им отдельных выплат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000" dirty="0"/>
              <a:t>предоставление льгот, социальных гарантий и компенсаций, медико-социальная экспертиза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000" dirty="0"/>
              <a:t>назначение, перерасчет и взыскание страховых пенсий по старости, пенсий по инвалидности, по случаю потери кормильца</a:t>
            </a:r>
          </a:p>
        </p:txBody>
      </p:sp>
    </p:spTree>
    <p:extLst>
      <p:ext uri="{BB962C8B-B14F-4D97-AF65-F5344CB8AC3E}">
        <p14:creationId xmlns:p14="http://schemas.microsoft.com/office/powerpoint/2010/main" val="1009960799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2F77FD9-DB08-6049-AD7F-3CF5EF6F8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663" y="1860237"/>
            <a:ext cx="4912003" cy="4706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0DC3F2-0B10-C642-8DDF-A1CD8FE67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45" t="5856" r="20075" b="5449"/>
          <a:stretch/>
        </p:blipFill>
        <p:spPr>
          <a:xfrm>
            <a:off x="9523032" y="2179895"/>
            <a:ext cx="1936573" cy="192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7C51C45-FEC8-0A45-8703-D124541C0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377" y="1508535"/>
            <a:ext cx="1345547" cy="134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3EC6AB7-89C9-4F4A-B97F-CC26FBD1FBF5}"/>
              </a:ext>
            </a:extLst>
          </p:cNvPr>
          <p:cNvSpPr txBox="1"/>
          <p:nvPr/>
        </p:nvSpPr>
        <p:spPr>
          <a:xfrm>
            <a:off x="242766" y="1610445"/>
            <a:ext cx="4056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Помощь  </a:t>
            </a:r>
            <a:r>
              <a:rPr lang="en-US" sz="2400" b="1" dirty="0"/>
              <a:t>#</a:t>
            </a:r>
            <a:r>
              <a:rPr lang="ru-RU" sz="2400" b="1" dirty="0"/>
              <a:t>МЫВМЕСТЕ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52DFFF51-73D8-514E-9053-411D4F04F145}"/>
              </a:ext>
            </a:extLst>
          </p:cNvPr>
          <p:cNvSpPr/>
          <p:nvPr/>
        </p:nvSpPr>
        <p:spPr>
          <a:xfrm>
            <a:off x="811437" y="2107019"/>
            <a:ext cx="51400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Волонтерское сообщество, добровольцы, активисты </a:t>
            </a:r>
            <a:r>
              <a:rPr lang="ru-RU" sz="2400" b="1" dirty="0"/>
              <a:t>#Команда47 </a:t>
            </a:r>
            <a:r>
              <a:rPr lang="ru-RU" sz="2400" dirty="0"/>
              <a:t>оказывают помощь семьям, чьи родные ушли на службу</a:t>
            </a:r>
          </a:p>
          <a:p>
            <a:endParaRPr lang="ru-RU" dirty="0"/>
          </a:p>
          <a:p>
            <a:r>
              <a:rPr lang="ru-RU" sz="2400" dirty="0"/>
              <a:t>По номеру </a:t>
            </a:r>
            <a:r>
              <a:rPr lang="ru-RU" sz="2400" b="1" dirty="0">
                <a:solidFill>
                  <a:srgbClr val="644B2D"/>
                </a:solidFill>
              </a:rPr>
              <a:t>8-800-200-34-11</a:t>
            </a:r>
            <a:r>
              <a:rPr lang="ru-RU" sz="2400" dirty="0"/>
              <a:t> принимаются обращения близких участников СВО</a:t>
            </a:r>
          </a:p>
          <a:p>
            <a:endParaRPr lang="ru-RU" dirty="0"/>
          </a:p>
          <a:p>
            <a:r>
              <a:rPr lang="ru-RU" sz="2400" dirty="0"/>
              <a:t>Оказывается психологическая, юридическая, адресная бытовая помощь, помощь в организации досуга детей</a:t>
            </a: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xmlns="" id="{92760514-7430-2F43-88E5-EA1E95DC0A60}"/>
              </a:ext>
            </a:extLst>
          </p:cNvPr>
          <p:cNvSpPr>
            <a:spLocks noChangeAspect="1"/>
          </p:cNvSpPr>
          <p:nvPr/>
        </p:nvSpPr>
        <p:spPr>
          <a:xfrm>
            <a:off x="371541" y="2181309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xmlns="" id="{9C955AFD-9066-9043-A347-26F7F3493A18}"/>
              </a:ext>
            </a:extLst>
          </p:cNvPr>
          <p:cNvSpPr>
            <a:spLocks noChangeAspect="1"/>
          </p:cNvSpPr>
          <p:nvPr/>
        </p:nvSpPr>
        <p:spPr>
          <a:xfrm>
            <a:off x="379100" y="5315659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D7A21616-8145-DF42-B9F4-A4DC42D7A7D9}"/>
              </a:ext>
            </a:extLst>
          </p:cNvPr>
          <p:cNvSpPr>
            <a:spLocks noChangeAspect="1"/>
          </p:cNvSpPr>
          <p:nvPr/>
        </p:nvSpPr>
        <p:spPr>
          <a:xfrm>
            <a:off x="371541" y="3913575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80A443E-A5F4-3140-AB49-98A65175DD65}"/>
              </a:ext>
            </a:extLst>
          </p:cNvPr>
          <p:cNvSpPr txBox="1"/>
          <p:nvPr/>
        </p:nvSpPr>
        <p:spPr>
          <a:xfrm>
            <a:off x="11539576" y="6382484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30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8" y="111017"/>
            <a:ext cx="9763027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Прохождение военной службы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3828647" y="1640787"/>
            <a:ext cx="527119" cy="420009"/>
            <a:chOff x="2634924" y="992303"/>
            <a:chExt cx="713810" cy="56876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2695FD99-1390-F348-A668-D449192AF8B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1463" y="1652101"/>
            <a:ext cx="363505" cy="397383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0B659FB-BF19-3347-904C-B3C34FE90657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ВОЛОНТЕРСКАЯ ПОМОЩЬ</a:t>
            </a:r>
          </a:p>
        </p:txBody>
      </p:sp>
    </p:spTree>
    <p:extLst>
      <p:ext uri="{BB962C8B-B14F-4D97-AF65-F5344CB8AC3E}">
        <p14:creationId xmlns:p14="http://schemas.microsoft.com/office/powerpoint/2010/main" val="304484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F54991D-8A4F-E34E-9AC9-D76982B6E134}"/>
              </a:ext>
            </a:extLst>
          </p:cNvPr>
          <p:cNvSpPr txBox="1"/>
          <p:nvPr/>
        </p:nvSpPr>
        <p:spPr>
          <a:xfrm>
            <a:off x="605168" y="1816272"/>
            <a:ext cx="430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73C15"/>
                </a:solidFill>
              </a:rPr>
              <a:t>СЕМЬЯМ С ДЕТЬМИ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E718A30-B2E0-234E-AAE3-233E55FD2482}"/>
              </a:ext>
            </a:extLst>
          </p:cNvPr>
          <p:cNvSpPr/>
          <p:nvPr/>
        </p:nvSpPr>
        <p:spPr>
          <a:xfrm>
            <a:off x="0" y="3884110"/>
            <a:ext cx="47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644B2D"/>
                </a:solidFill>
              </a:rPr>
              <a:t>Региональные семейные многофункциональные центры</a:t>
            </a:r>
            <a:br>
              <a:rPr lang="ru-RU" sz="2000" dirty="0">
                <a:solidFill>
                  <a:srgbClr val="644B2D"/>
                </a:solidFill>
              </a:rPr>
            </a:br>
            <a:r>
              <a:rPr lang="ru-RU" sz="2000" b="1" dirty="0">
                <a:solidFill>
                  <a:srgbClr val="644B2D"/>
                </a:solidFill>
              </a:rPr>
              <a:t>«Формула семьи» </a:t>
            </a:r>
            <a:r>
              <a:rPr lang="ru-RU" sz="2000" dirty="0">
                <a:solidFill>
                  <a:srgbClr val="644B2D"/>
                </a:solidFill>
              </a:rPr>
              <a:t>(г. Гатчина</a:t>
            </a:r>
            <a:r>
              <a:rPr lang="ru-RU" sz="2400" dirty="0">
                <a:solidFill>
                  <a:srgbClr val="644B2D"/>
                </a:solidFill>
              </a:rPr>
              <a:t>)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60BAD8B9-096D-1344-8D0C-3D0C5FC73BEC}"/>
              </a:ext>
            </a:extLst>
          </p:cNvPr>
          <p:cNvSpPr/>
          <p:nvPr/>
        </p:nvSpPr>
        <p:spPr>
          <a:xfrm>
            <a:off x="1776548" y="5100114"/>
            <a:ext cx="2976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ru-RU" sz="2000" dirty="0">
                <a:solidFill>
                  <a:srgbClr val="644B2D"/>
                </a:solidFill>
              </a:rPr>
              <a:t>Содействие семьям лиц, направленных на СВО,                           в преодолении сложившейся трудной жизненной ситуации </a:t>
            </a:r>
          </a:p>
        </p:txBody>
      </p:sp>
      <p:pic>
        <p:nvPicPr>
          <p:cNvPr id="34" name="Picture 3" descr="C:\Users\ed_shcherbakov\Desktop\Семейный МФЦ\photo_2023-01-23_09-30-08.jpg">
            <a:extLst>
              <a:ext uri="{FF2B5EF4-FFF2-40B4-BE49-F238E27FC236}">
                <a16:creationId xmlns:a16="http://schemas.microsoft.com/office/drawing/2014/main" xmlns="" id="{7A690726-2224-7C4C-B0C3-8F4DECBD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49" y="1588207"/>
            <a:ext cx="2006737" cy="26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ed_shcherbakov\Desktop\Семейный МФЦ\photo_2023-01-23_09-30-09.jpg">
            <a:extLst>
              <a:ext uri="{FF2B5EF4-FFF2-40B4-BE49-F238E27FC236}">
                <a16:creationId xmlns:a16="http://schemas.microsoft.com/office/drawing/2014/main" xmlns="" id="{429A266F-B991-CD49-A7ED-6EDC8D8FB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84" y="1588207"/>
            <a:ext cx="5015435" cy="26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ed_shcherbakov\Desktop\Семейный МФЦ\photo_2023-01-23_09-30-10 (2).jpg">
            <a:extLst>
              <a:ext uri="{FF2B5EF4-FFF2-40B4-BE49-F238E27FC236}">
                <a16:creationId xmlns:a16="http://schemas.microsoft.com/office/drawing/2014/main" xmlns="" id="{A746F1F5-8356-874B-80F2-D3BBBA294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2" r="3337"/>
          <a:stretch/>
        </p:blipFill>
        <p:spPr bwMode="auto">
          <a:xfrm>
            <a:off x="4860749" y="4338528"/>
            <a:ext cx="3416976" cy="21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ed_shcherbakov\Desktop\Семейный МФЦ\photo_2023-01-23_09-30-10.jpg">
            <a:extLst>
              <a:ext uri="{FF2B5EF4-FFF2-40B4-BE49-F238E27FC236}">
                <a16:creationId xmlns:a16="http://schemas.microsoft.com/office/drawing/2014/main" xmlns="" id="{40899F17-9DDD-E741-B9C7-D03DF730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85" y="4322455"/>
            <a:ext cx="1759034" cy="220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ed_shcherbakov\Desktop\Семейный МФЦ\photo_2023-01-23_09-30-09 (2).jpg">
            <a:extLst>
              <a:ext uri="{FF2B5EF4-FFF2-40B4-BE49-F238E27FC236}">
                <a16:creationId xmlns:a16="http://schemas.microsoft.com/office/drawing/2014/main" xmlns="" id="{EF2594CD-8175-8742-99F8-0BEA681D4F1D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35" y="4338528"/>
            <a:ext cx="1786242" cy="218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1DBA6C6-5D9F-734A-80D8-E37F5106B985}"/>
              </a:ext>
            </a:extLst>
          </p:cNvPr>
          <p:cNvSpPr txBox="1"/>
          <p:nvPr/>
        </p:nvSpPr>
        <p:spPr>
          <a:xfrm>
            <a:off x="11527378" y="6424484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31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2C3854A7-30D1-AE44-A0A3-88E9ED84C732}"/>
              </a:ext>
            </a:extLst>
          </p:cNvPr>
          <p:cNvGrpSpPr/>
          <p:nvPr/>
        </p:nvGrpSpPr>
        <p:grpSpPr>
          <a:xfrm>
            <a:off x="242766" y="1896124"/>
            <a:ext cx="713810" cy="568766"/>
            <a:chOff x="2634924" y="992303"/>
            <a:chExt cx="713810" cy="56876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E58C9D3-536B-C542-9185-7672D74B8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1876E0FB-9080-FD4E-BFF0-2F42ABFA3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E8B9ADCD-FCB7-BB4F-A555-F5EED23D0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pic>
        <p:nvPicPr>
          <p:cNvPr id="1028" name="Picture 4" descr="http://qrcoder.ru/code/?https%3A%2F%2Fvk.com%2Fformula_semji47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9" y="5223213"/>
            <a:ext cx="1508117" cy="1508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8" y="111017"/>
            <a:ext cx="9763027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Прохождение военной службы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2534C5EF-D9D7-8548-B440-7E71818A0D2C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СЕМЕЙНЫЙ МФЦ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87" y="2631906"/>
            <a:ext cx="36385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4" y="2631906"/>
            <a:ext cx="4129209" cy="113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856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2F89C2-DA29-6B41-B07A-4542783DD8C9}"/>
              </a:ext>
            </a:extLst>
          </p:cNvPr>
          <p:cNvSpPr txBox="1"/>
          <p:nvPr/>
        </p:nvSpPr>
        <p:spPr>
          <a:xfrm>
            <a:off x="554632" y="299802"/>
            <a:ext cx="13955843" cy="631085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562EDCF-3840-9745-8B5B-1BFA72D03ACE}"/>
              </a:ext>
            </a:extLst>
          </p:cNvPr>
          <p:cNvSpPr/>
          <p:nvPr/>
        </p:nvSpPr>
        <p:spPr>
          <a:xfrm>
            <a:off x="3240465" y="1650816"/>
            <a:ext cx="694773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>
                <a:solidFill>
                  <a:srgbClr val="FFE687"/>
                </a:solidFill>
              </a:rPr>
              <a:t>Увольнение </a:t>
            </a:r>
          </a:p>
          <a:p>
            <a:pPr lvl="0"/>
            <a:r>
              <a:rPr lang="ru-RU" sz="6600" b="1" dirty="0">
                <a:solidFill>
                  <a:srgbClr val="FFE687"/>
                </a:solidFill>
              </a:rPr>
              <a:t>с военной службы</a:t>
            </a:r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xmlns="" id="{9107C7F9-62EA-FD46-919D-E9151AD7C5A1}"/>
              </a:ext>
            </a:extLst>
          </p:cNvPr>
          <p:cNvSpPr/>
          <p:nvPr/>
        </p:nvSpPr>
        <p:spPr>
          <a:xfrm>
            <a:off x="6220919" y="4786167"/>
            <a:ext cx="5298210" cy="812800"/>
          </a:xfrm>
          <a:prstGeom prst="rightArrow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8683A7-744D-8648-A188-A1CA592528CE}"/>
              </a:ext>
            </a:extLst>
          </p:cNvPr>
          <p:cNvSpPr txBox="1"/>
          <p:nvPr/>
        </p:nvSpPr>
        <p:spPr>
          <a:xfrm>
            <a:off x="1380255" y="5388552"/>
            <a:ext cx="4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прямая поддержка военнослужащих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80F919E-685C-844D-94A9-16FD75A0BAE6}"/>
              </a:ext>
            </a:extLst>
          </p:cNvPr>
          <p:cNvSpPr txBox="1"/>
          <p:nvPr/>
        </p:nvSpPr>
        <p:spPr>
          <a:xfrm>
            <a:off x="1390096" y="5872071"/>
            <a:ext cx="4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поддержка семей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21BBBB7-F855-7740-8306-F1CFD30335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8290" y="5405029"/>
            <a:ext cx="363505" cy="36350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C6224263-397A-EF4E-AE53-BD903D9E3864}"/>
              </a:ext>
            </a:extLst>
          </p:cNvPr>
          <p:cNvGrpSpPr>
            <a:grpSpLocks noChangeAspect="1"/>
          </p:cNvGrpSpPr>
          <p:nvPr/>
        </p:nvGrpSpPr>
        <p:grpSpPr>
          <a:xfrm>
            <a:off x="1016750" y="5899278"/>
            <a:ext cx="468000" cy="372903"/>
            <a:chOff x="2634924" y="992303"/>
            <a:chExt cx="713810" cy="568766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6A7A101E-0B3E-A449-B487-2AD2014AB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298D33B2-D5BF-7D48-BFC6-1FE571B76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A14E0512-3FD8-2644-95E9-F8E366BCF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9F7958-9B36-284B-B6A1-0ECF8A0CE814}"/>
              </a:ext>
            </a:extLst>
          </p:cNvPr>
          <p:cNvSpPr txBox="1"/>
          <p:nvPr/>
        </p:nvSpPr>
        <p:spPr>
          <a:xfrm>
            <a:off x="995341" y="4872991"/>
            <a:ext cx="332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ОБОЗНАЧЕНИЯ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EA2723C0-0B43-7547-AC94-B19317559F1A}"/>
              </a:ext>
            </a:extLst>
          </p:cNvPr>
          <p:cNvSpPr/>
          <p:nvPr/>
        </p:nvSpPr>
        <p:spPr>
          <a:xfrm>
            <a:off x="1111403" y="1810437"/>
            <a:ext cx="1804416" cy="1804416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78229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B1818DDF-C7D9-E841-BF7F-2707687E421B}"/>
              </a:ext>
            </a:extLst>
          </p:cNvPr>
          <p:cNvSpPr/>
          <p:nvPr/>
        </p:nvSpPr>
        <p:spPr>
          <a:xfrm>
            <a:off x="7001198" y="2569196"/>
            <a:ext cx="4625379" cy="4135355"/>
          </a:xfrm>
          <a:prstGeom prst="roundRect">
            <a:avLst/>
          </a:prstGeom>
          <a:solidFill>
            <a:srgbClr val="644B2D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644B2D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Увольнение с военной службы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341DD7-AC68-4E46-B60E-B38656299BDE}"/>
              </a:ext>
            </a:extLst>
          </p:cNvPr>
          <p:cNvSpPr txBox="1"/>
          <p:nvPr/>
        </p:nvSpPr>
        <p:spPr>
          <a:xfrm>
            <a:off x="2975952" y="1054698"/>
            <a:ext cx="4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прямая поддержка военнослужащих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BB1E977-78DE-9848-A641-72BC698D4058}"/>
              </a:ext>
            </a:extLst>
          </p:cNvPr>
          <p:cNvSpPr txBox="1"/>
          <p:nvPr/>
        </p:nvSpPr>
        <p:spPr>
          <a:xfrm>
            <a:off x="11539576" y="6424484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33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120B666-BBDD-C84E-AB9E-6AC6BC955FF0}"/>
              </a:ext>
            </a:extLst>
          </p:cNvPr>
          <p:cNvSpPr txBox="1"/>
          <p:nvPr/>
        </p:nvSpPr>
        <p:spPr>
          <a:xfrm>
            <a:off x="-501745" y="1422751"/>
            <a:ext cx="12693745" cy="892552"/>
          </a:xfrm>
          <a:prstGeom prst="rect">
            <a:avLst/>
          </a:prstGeom>
          <a:solidFill>
            <a:srgbClr val="FF6700">
              <a:alpha val="32941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600" b="1" u="sng" dirty="0">
                <a:solidFill>
                  <a:srgbClr val="373C15"/>
                </a:solidFill>
              </a:rPr>
              <a:t>Меры социальной поддержки в сфере социальной защиты, здравоохранения, образования, труда и занятости принимавшим участие в СВО, их семьям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F341DD7-AC68-4E46-B60E-B38656299BDE}"/>
              </a:ext>
            </a:extLst>
          </p:cNvPr>
          <p:cNvSpPr txBox="1"/>
          <p:nvPr/>
        </p:nvSpPr>
        <p:spPr>
          <a:xfrm>
            <a:off x="7867881" y="1057793"/>
            <a:ext cx="4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поддержка семей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DADFEE-A8AC-FF44-B0AE-1BCE55D4362C}"/>
              </a:ext>
            </a:extLst>
          </p:cNvPr>
          <p:cNvSpPr txBox="1"/>
          <p:nvPr/>
        </p:nvSpPr>
        <p:spPr>
          <a:xfrm>
            <a:off x="6840456" y="5091497"/>
            <a:ext cx="535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644B2D"/>
                </a:solidFill>
                <a:hlinkClick r:id="rId2"/>
              </a:rPr>
              <a:t>www.cszn.info</a:t>
            </a:r>
            <a:endParaRPr lang="ru-RU" sz="3200" b="1" u="sng" dirty="0">
              <a:solidFill>
                <a:srgbClr val="644B2D"/>
              </a:solidFill>
            </a:endParaRPr>
          </a:p>
          <a:p>
            <a:pPr algn="ctr"/>
            <a:r>
              <a:rPr lang="ru-RU" sz="3200" b="1" dirty="0">
                <a:solidFill>
                  <a:srgbClr val="644B2D"/>
                </a:solidFill>
              </a:rPr>
              <a:t>8-800-350-06-05 </a:t>
            </a:r>
          </a:p>
          <a:p>
            <a:pPr algn="ctr"/>
            <a:r>
              <a:rPr lang="ru-RU" sz="3200" b="1" dirty="0">
                <a:solidFill>
                  <a:srgbClr val="644B2D"/>
                </a:solidFill>
              </a:rPr>
              <a:t>добавочный  «1»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88" y="3327818"/>
            <a:ext cx="1740505" cy="174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12447" y="1073000"/>
            <a:ext cx="363505" cy="363505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7494535" y="1085000"/>
            <a:ext cx="468000" cy="372903"/>
            <a:chOff x="2634924" y="992303"/>
            <a:chExt cx="713810" cy="56876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5998127-21DD-0648-9A1B-8C1AD3C5F367}"/>
              </a:ext>
            </a:extLst>
          </p:cNvPr>
          <p:cNvSpPr txBox="1"/>
          <p:nvPr/>
        </p:nvSpPr>
        <p:spPr>
          <a:xfrm>
            <a:off x="242766" y="2276761"/>
            <a:ext cx="681513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ВОЕННОСЛУЖАЩИМ ВС РФ – УЧАСТНИКАМ СВО: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мобилизованным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добровольно мобилизованным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добровольцам (контрактникам)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офицерам</a:t>
            </a:r>
            <a:endParaRPr lang="en-US" sz="2000" b="1" dirty="0">
              <a:solidFill>
                <a:srgbClr val="373C15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СОТРУДНИКАМ РОСГВАРДИИ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ВСТУПИВШИМ В ДОБРОВОЛЬЧЕСКИЕ ПОДРАЗДЕЛЕНИЯ </a:t>
            </a:r>
            <a:br>
              <a:rPr lang="ru-RU" sz="2000" b="1" dirty="0">
                <a:solidFill>
                  <a:srgbClr val="373C15"/>
                </a:solidFill>
              </a:rPr>
            </a:br>
            <a:r>
              <a:rPr lang="ru-RU" sz="2000" b="1" dirty="0">
                <a:solidFill>
                  <a:srgbClr val="373C15"/>
                </a:solidFill>
              </a:rPr>
              <a:t>(в том числе БАРС)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ИМЕВШИМ ПРАВООТНОШЕНИЯ С  ОРГАНИЗАЦИЯМИ, СОДЕЙСТВУЮЩИМИ МИНОБОРОНЫ РФ                                                     (в том числе ЧВК)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ВЕТЕРАНАМ БОЕВЫХ ДЕЙСТВИЙ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ЧЛЕНАМ СЕМЕЙ УЧАСТНИКОВ СВО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BB3B3FC5-CF6B-CB4B-8CB8-97A92B367874}"/>
              </a:ext>
            </a:extLst>
          </p:cNvPr>
          <p:cNvSpPr/>
          <p:nvPr/>
        </p:nvSpPr>
        <p:spPr>
          <a:xfrm>
            <a:off x="6665626" y="2441898"/>
            <a:ext cx="5296525" cy="4313012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13F66D-55E9-8C44-A4A3-EB6E7C4E389C}"/>
              </a:ext>
            </a:extLst>
          </p:cNvPr>
          <p:cNvSpPr txBox="1"/>
          <p:nvPr/>
        </p:nvSpPr>
        <p:spPr>
          <a:xfrm>
            <a:off x="7612535" y="2545366"/>
            <a:ext cx="3420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Информационные материалы для скачивания</a:t>
            </a:r>
          </a:p>
        </p:txBody>
      </p:sp>
    </p:spTree>
    <p:extLst>
      <p:ext uri="{BB962C8B-B14F-4D97-AF65-F5344CB8AC3E}">
        <p14:creationId xmlns:p14="http://schemas.microsoft.com/office/powerpoint/2010/main" val="2065003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2F59C196-E34C-5A43-96B0-58C5403E154A}"/>
              </a:ext>
            </a:extLst>
          </p:cNvPr>
          <p:cNvSpPr/>
          <p:nvPr/>
        </p:nvSpPr>
        <p:spPr>
          <a:xfrm>
            <a:off x="7107134" y="2774311"/>
            <a:ext cx="5222271" cy="3004846"/>
          </a:xfrm>
          <a:prstGeom prst="roundRect">
            <a:avLst/>
          </a:prstGeom>
          <a:solidFill>
            <a:srgbClr val="FFE68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644B2D"/>
              </a:solidFill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xmlns="" id="{2F59C196-E34C-5A43-96B0-58C5403E154A}"/>
              </a:ext>
            </a:extLst>
          </p:cNvPr>
          <p:cNvSpPr/>
          <p:nvPr/>
        </p:nvSpPr>
        <p:spPr>
          <a:xfrm>
            <a:off x="-328154" y="2743200"/>
            <a:ext cx="5222271" cy="3004846"/>
          </a:xfrm>
          <a:prstGeom prst="roundRect">
            <a:avLst/>
          </a:prstGeom>
          <a:solidFill>
            <a:srgbClr val="FFE68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644B2D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8F00F417-B174-9F46-B806-598C8D817C87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157E17-8199-1044-856B-36CD20E0F826}"/>
              </a:ext>
            </a:extLst>
          </p:cNvPr>
          <p:cNvGrpSpPr/>
          <p:nvPr/>
        </p:nvGrpSpPr>
        <p:grpSpPr>
          <a:xfrm>
            <a:off x="4455073" y="3064912"/>
            <a:ext cx="3240000" cy="2006403"/>
            <a:chOff x="274306" y="4207885"/>
            <a:chExt cx="3240000" cy="2006403"/>
          </a:xfrm>
        </p:grpSpPr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xmlns="" id="{2C2AD32F-649A-9E45-8034-8C40D66CF70F}"/>
                </a:ext>
              </a:extLst>
            </p:cNvPr>
            <p:cNvSpPr/>
            <p:nvPr/>
          </p:nvSpPr>
          <p:spPr>
            <a:xfrm>
              <a:off x="274306" y="4207885"/>
              <a:ext cx="3240000" cy="2006403"/>
            </a:xfrm>
            <a:prstGeom prst="roundRect">
              <a:avLst/>
            </a:prstGeom>
            <a:solidFill>
              <a:srgbClr val="E3E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xmlns="" id="{717BCC4C-5713-6642-B813-A097C056248E}"/>
                </a:ext>
              </a:extLst>
            </p:cNvPr>
            <p:cNvSpPr>
              <a:spLocks/>
            </p:cNvSpPr>
            <p:nvPr/>
          </p:nvSpPr>
          <p:spPr>
            <a:xfrm>
              <a:off x="783067" y="4692321"/>
              <a:ext cx="2368513" cy="13261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73C1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8D0897F-1EA0-9647-AB88-FEA5F8869F78}"/>
                </a:ext>
              </a:extLst>
            </p:cNvPr>
            <p:cNvSpPr txBox="1"/>
            <p:nvPr/>
          </p:nvSpPr>
          <p:spPr>
            <a:xfrm>
              <a:off x="447206" y="4207885"/>
              <a:ext cx="2814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rgbClr val="373C15"/>
                  </a:solidFill>
                </a:rPr>
                <a:t>Подать документы: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63AD118D-C45D-8F4D-89C9-FC565BA9B607}"/>
                </a:ext>
              </a:extLst>
            </p:cNvPr>
            <p:cNvSpPr txBox="1"/>
            <p:nvPr/>
          </p:nvSpPr>
          <p:spPr>
            <a:xfrm>
              <a:off x="1011882" y="4733537"/>
              <a:ext cx="2011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373C15"/>
                  </a:solidFill>
                </a:rPr>
                <a:t>филиалы </a:t>
              </a:r>
            </a:p>
            <a:p>
              <a:r>
                <a:rPr lang="ru-RU" sz="2000" b="1" dirty="0">
                  <a:solidFill>
                    <a:srgbClr val="373C15"/>
                  </a:solidFill>
                </a:rPr>
                <a:t>ЛОГКУ «ЦСЗН»</a:t>
              </a: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4D44B941-CE93-F043-976D-0DA643A463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18" y="4837502"/>
              <a:ext cx="252000" cy="292555"/>
            </a:xfrm>
            <a:prstGeom prst="ellipse">
              <a:avLst/>
            </a:prstGeom>
            <a:solidFill>
              <a:srgbClr val="373C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xmlns="" id="{A9EA3FB7-AD3D-074B-B99B-CA3CD6A6A5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18" y="5453373"/>
              <a:ext cx="252000" cy="292555"/>
            </a:xfrm>
            <a:prstGeom prst="ellipse">
              <a:avLst/>
            </a:prstGeom>
            <a:solidFill>
              <a:srgbClr val="373C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08CC67E-800A-344D-9E48-8F7492B81A24}"/>
                </a:ext>
              </a:extLst>
            </p:cNvPr>
            <p:cNvSpPr txBox="1"/>
            <p:nvPr/>
          </p:nvSpPr>
          <p:spPr>
            <a:xfrm>
              <a:off x="1011882" y="5422361"/>
              <a:ext cx="2374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373C15"/>
                  </a:solidFill>
                </a:rPr>
                <a:t>ГБУ ЛО «МФЦ»</a:t>
              </a:r>
            </a:p>
          </p:txBody>
        </p:sp>
      </p:grp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93C7C282-6C78-C848-B849-7DCB01DFE40C}"/>
              </a:ext>
            </a:extLst>
          </p:cNvPr>
          <p:cNvSpPr/>
          <p:nvPr/>
        </p:nvSpPr>
        <p:spPr>
          <a:xfrm>
            <a:off x="4015180" y="4048059"/>
            <a:ext cx="3211205" cy="2362855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693ABA2-1A9C-F24F-81A7-379A25CA6180}"/>
              </a:ext>
            </a:extLst>
          </p:cNvPr>
          <p:cNvSpPr txBox="1"/>
          <p:nvPr/>
        </p:nvSpPr>
        <p:spPr>
          <a:xfrm>
            <a:off x="541666" y="2743200"/>
            <a:ext cx="3178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Период компенсации:</a:t>
            </a: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979774F1-1C8D-BC46-8BC9-9817ACA5E342}"/>
              </a:ext>
            </a:extLst>
          </p:cNvPr>
          <p:cNvSpPr/>
          <p:nvPr/>
        </p:nvSpPr>
        <p:spPr>
          <a:xfrm>
            <a:off x="91807" y="4848703"/>
            <a:ext cx="4374796" cy="2854425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17533238-7214-D546-B59C-2B766D5005BD}"/>
              </a:ext>
            </a:extLst>
          </p:cNvPr>
          <p:cNvSpPr txBox="1"/>
          <p:nvPr/>
        </p:nvSpPr>
        <p:spPr>
          <a:xfrm>
            <a:off x="341511" y="4875543"/>
            <a:ext cx="3577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Компенсация 50% следующих </a:t>
            </a:r>
          </a:p>
          <a:p>
            <a:r>
              <a:rPr lang="ru-RU" sz="2000" b="1" dirty="0">
                <a:solidFill>
                  <a:srgbClr val="373C15"/>
                </a:solidFill>
              </a:rPr>
              <a:t>фактических затрат: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655749" y="5798223"/>
            <a:ext cx="4076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содержания жилого помещения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9D04372C-B104-634B-BCA6-B2FFB29604DE}"/>
              </a:ext>
            </a:extLst>
          </p:cNvPr>
          <p:cNvSpPr txBox="1"/>
          <p:nvPr/>
        </p:nvSpPr>
        <p:spPr>
          <a:xfrm>
            <a:off x="655749" y="6075860"/>
            <a:ext cx="3689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взноса на капитальный ремонт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02645969-9BA7-0141-9279-DCB98C48EDF8}"/>
              </a:ext>
            </a:extLst>
          </p:cNvPr>
          <p:cNvSpPr txBox="1"/>
          <p:nvPr/>
        </p:nvSpPr>
        <p:spPr>
          <a:xfrm>
            <a:off x="660716" y="6377541"/>
            <a:ext cx="4124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коммунальных услуг </a:t>
            </a: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C24303D6-B72A-FA42-AC34-EBD4F8ED12BA}"/>
              </a:ext>
            </a:extLst>
          </p:cNvPr>
          <p:cNvSpPr>
            <a:spLocks noChangeAspect="1"/>
          </p:cNvSpPr>
          <p:nvPr/>
        </p:nvSpPr>
        <p:spPr>
          <a:xfrm>
            <a:off x="406710" y="5898078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xmlns="" id="{A54E9DDC-E9F4-E54D-A5F9-2B25D68868E8}"/>
              </a:ext>
            </a:extLst>
          </p:cNvPr>
          <p:cNvSpPr>
            <a:spLocks noChangeAspect="1"/>
          </p:cNvSpPr>
          <p:nvPr/>
        </p:nvSpPr>
        <p:spPr>
          <a:xfrm>
            <a:off x="403749" y="6190712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xmlns="" id="{74306CC9-020B-8A48-86F7-FE1633516D7F}"/>
              </a:ext>
            </a:extLst>
          </p:cNvPr>
          <p:cNvSpPr/>
          <p:nvPr/>
        </p:nvSpPr>
        <p:spPr>
          <a:xfrm>
            <a:off x="61138" y="1988057"/>
            <a:ext cx="5233259" cy="682738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2242DC40-90BD-7A45-9087-2A90E86A5EEE}"/>
              </a:ext>
            </a:extLst>
          </p:cNvPr>
          <p:cNvSpPr>
            <a:spLocks noChangeAspect="1"/>
          </p:cNvSpPr>
          <p:nvPr/>
        </p:nvSpPr>
        <p:spPr>
          <a:xfrm>
            <a:off x="403749" y="5583429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3AD118D-C45D-8F4D-89C9-FC565BA9B607}"/>
              </a:ext>
            </a:extLst>
          </p:cNvPr>
          <p:cNvSpPr txBox="1"/>
          <p:nvPr/>
        </p:nvSpPr>
        <p:spPr>
          <a:xfrm>
            <a:off x="301698" y="2309502"/>
            <a:ext cx="3418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участнику СВО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A3B5FC49-768B-9B4E-BADF-0B501AADBD61}"/>
              </a:ext>
            </a:extLst>
          </p:cNvPr>
          <p:cNvSpPr>
            <a:spLocks noChangeAspect="1"/>
          </p:cNvSpPr>
          <p:nvPr/>
        </p:nvSpPr>
        <p:spPr>
          <a:xfrm>
            <a:off x="223003" y="3249780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F35FB076-E5E4-0E4D-8558-081F5E9E308A}"/>
              </a:ext>
            </a:extLst>
          </p:cNvPr>
          <p:cNvSpPr txBox="1"/>
          <p:nvPr/>
        </p:nvSpPr>
        <p:spPr>
          <a:xfrm>
            <a:off x="541666" y="3204865"/>
            <a:ext cx="3448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73C15"/>
                </a:solidFill>
              </a:rPr>
              <a:t>с 1 октября 2022 года на период участия в СВО (при обращении участника СВО не позднее 3-х месяцев с даты окончания срока участия в СВО)</a:t>
            </a: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2242DC40-90BD-7A45-9087-2A90E86A5EEE}"/>
              </a:ext>
            </a:extLst>
          </p:cNvPr>
          <p:cNvSpPr>
            <a:spLocks noChangeAspect="1"/>
          </p:cNvSpPr>
          <p:nvPr/>
        </p:nvSpPr>
        <p:spPr>
          <a:xfrm>
            <a:off x="406710" y="6475970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646831" y="5488179"/>
            <a:ext cx="261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платы за наем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88DA163B-0C3E-2A43-8224-6C5A256D6C36}"/>
              </a:ext>
            </a:extLst>
          </p:cNvPr>
          <p:cNvSpPr txBox="1"/>
          <p:nvPr/>
        </p:nvSpPr>
        <p:spPr>
          <a:xfrm>
            <a:off x="198834" y="1908199"/>
            <a:ext cx="374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Выплата назначается</a:t>
            </a:r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103" name="Скругленный прямоугольник 102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Увольнение с военной службы</a:t>
              </a: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99346" y="1047735"/>
            <a:ext cx="702012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400" b="1" dirty="0"/>
              <a:t>ЕЖЕМЕСЯЧНАЯ КОМПЕНСАЦИЯ РАСХОДОВ НА ЖКУ</a:t>
            </a:r>
            <a:endParaRPr lang="ru-RU" sz="2400" dirty="0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19474" y="2049294"/>
            <a:ext cx="363505" cy="3635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716" y="1464837"/>
            <a:ext cx="394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РЕГИОНАЛЬНАЯ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57665" y="1489854"/>
            <a:ext cx="394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ФЕДЕРАЛЬНАЯ</a:t>
            </a: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xmlns="" id="{74306CC9-020B-8A48-86F7-FE1633516D7F}"/>
              </a:ext>
            </a:extLst>
          </p:cNvPr>
          <p:cNvSpPr/>
          <p:nvPr/>
        </p:nvSpPr>
        <p:spPr>
          <a:xfrm>
            <a:off x="7058841" y="1969837"/>
            <a:ext cx="5247240" cy="682738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8DA163B-0C3E-2A43-8224-6C5A256D6C36}"/>
              </a:ext>
            </a:extLst>
          </p:cNvPr>
          <p:cNvSpPr txBox="1"/>
          <p:nvPr/>
        </p:nvSpPr>
        <p:spPr>
          <a:xfrm>
            <a:off x="7145701" y="1969437"/>
            <a:ext cx="374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Выплата назначается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3AD118D-C45D-8F4D-89C9-FC565BA9B607}"/>
              </a:ext>
            </a:extLst>
          </p:cNvPr>
          <p:cNvSpPr txBox="1"/>
          <p:nvPr/>
        </p:nvSpPr>
        <p:spPr>
          <a:xfrm>
            <a:off x="7226384" y="2351562"/>
            <a:ext cx="498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dirty="0">
                <a:solidFill>
                  <a:srgbClr val="373C15"/>
                </a:solidFill>
              </a:rPr>
              <a:t>участнику СВО, при получении статуса ВБД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90981" y="2013074"/>
            <a:ext cx="363505" cy="36350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693ABA2-1A9C-F24F-81A7-379A25CA6180}"/>
              </a:ext>
            </a:extLst>
          </p:cNvPr>
          <p:cNvSpPr txBox="1"/>
          <p:nvPr/>
        </p:nvSpPr>
        <p:spPr>
          <a:xfrm>
            <a:off x="8123012" y="2768449"/>
            <a:ext cx="3178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Период компенсации:</a:t>
            </a: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979774F1-1C8D-BC46-8BC9-9817ACA5E342}"/>
              </a:ext>
            </a:extLst>
          </p:cNvPr>
          <p:cNvSpPr/>
          <p:nvPr/>
        </p:nvSpPr>
        <p:spPr>
          <a:xfrm>
            <a:off x="7848018" y="4351944"/>
            <a:ext cx="4432181" cy="2854425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7533238-7214-D546-B59C-2B766D5005BD}"/>
              </a:ext>
            </a:extLst>
          </p:cNvPr>
          <p:cNvSpPr txBox="1"/>
          <p:nvPr/>
        </p:nvSpPr>
        <p:spPr>
          <a:xfrm>
            <a:off x="8041633" y="4249012"/>
            <a:ext cx="3577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Компенсация 50% следующих </a:t>
            </a:r>
          </a:p>
          <a:p>
            <a:r>
              <a:rPr lang="ru-RU" sz="2000" b="1" dirty="0">
                <a:solidFill>
                  <a:srgbClr val="373C15"/>
                </a:solidFill>
              </a:rPr>
              <a:t>фактических затрат: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8308913" y="4960938"/>
            <a:ext cx="261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платы за наем</a:t>
            </a: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2242DC40-90BD-7A45-9087-2A90E86A5EEE}"/>
              </a:ext>
            </a:extLst>
          </p:cNvPr>
          <p:cNvSpPr>
            <a:spLocks noChangeAspect="1"/>
          </p:cNvSpPr>
          <p:nvPr/>
        </p:nvSpPr>
        <p:spPr>
          <a:xfrm>
            <a:off x="7997012" y="5071315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8308913" y="5312942"/>
            <a:ext cx="4076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содержания жилого помещения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xmlns="" id="{2242DC40-90BD-7A45-9087-2A90E86A5EEE}"/>
              </a:ext>
            </a:extLst>
          </p:cNvPr>
          <p:cNvSpPr>
            <a:spLocks noChangeAspect="1"/>
          </p:cNvSpPr>
          <p:nvPr/>
        </p:nvSpPr>
        <p:spPr>
          <a:xfrm>
            <a:off x="7997012" y="5382989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34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35FB076-E5E4-0E4D-8558-081F5E9E308A}"/>
              </a:ext>
            </a:extLst>
          </p:cNvPr>
          <p:cNvSpPr txBox="1"/>
          <p:nvPr/>
        </p:nvSpPr>
        <p:spPr>
          <a:xfrm>
            <a:off x="8435056" y="3612769"/>
            <a:ext cx="344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73C15"/>
                </a:solidFill>
              </a:rPr>
              <a:t>с даты подачи заявления</a:t>
            </a: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2242DC40-90BD-7A45-9087-2A90E86A5EEE}"/>
              </a:ext>
            </a:extLst>
          </p:cNvPr>
          <p:cNvSpPr>
            <a:spLocks noChangeAspect="1"/>
          </p:cNvSpPr>
          <p:nvPr/>
        </p:nvSpPr>
        <p:spPr>
          <a:xfrm>
            <a:off x="8041633" y="3687018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D04372C-B104-634B-BCA6-B2FFB29604DE}"/>
              </a:ext>
            </a:extLst>
          </p:cNvPr>
          <p:cNvSpPr txBox="1"/>
          <p:nvPr/>
        </p:nvSpPr>
        <p:spPr>
          <a:xfrm>
            <a:off x="8314351" y="5642282"/>
            <a:ext cx="3689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взноса на капитальный ремонт </a:t>
            </a:r>
            <a:r>
              <a:rPr lang="ru-RU" sz="1600" dirty="0"/>
              <a:t>(при наличии инвалидности) </a:t>
            </a:r>
            <a:endParaRPr lang="ru-RU" sz="20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2645969-9BA7-0141-9279-DCB98C48EDF8}"/>
              </a:ext>
            </a:extLst>
          </p:cNvPr>
          <p:cNvSpPr txBox="1"/>
          <p:nvPr/>
        </p:nvSpPr>
        <p:spPr>
          <a:xfrm>
            <a:off x="8308913" y="6241968"/>
            <a:ext cx="41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коммунальных услуг </a:t>
            </a:r>
            <a:br>
              <a:rPr lang="ru-RU" sz="2000" dirty="0"/>
            </a:br>
            <a:r>
              <a:rPr lang="ru-RU" sz="1600" dirty="0"/>
              <a:t>(при наличии инвалидности) </a:t>
            </a: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xmlns="" id="{2242DC40-90BD-7A45-9087-2A90E86A5EEE}"/>
              </a:ext>
            </a:extLst>
          </p:cNvPr>
          <p:cNvSpPr>
            <a:spLocks noChangeAspect="1"/>
          </p:cNvSpPr>
          <p:nvPr/>
        </p:nvSpPr>
        <p:spPr>
          <a:xfrm>
            <a:off x="7986860" y="5734409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2242DC40-90BD-7A45-9087-2A90E86A5EEE}"/>
              </a:ext>
            </a:extLst>
          </p:cNvPr>
          <p:cNvSpPr>
            <a:spLocks noChangeAspect="1"/>
          </p:cNvSpPr>
          <p:nvPr/>
        </p:nvSpPr>
        <p:spPr>
          <a:xfrm>
            <a:off x="7977575" y="6288613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067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45" y="4580113"/>
            <a:ext cx="1466937" cy="14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xmlns="" id="{5B38C5CE-CA27-804C-888D-CE7A01BA0557}"/>
              </a:ext>
            </a:extLst>
          </p:cNvPr>
          <p:cNvSpPr/>
          <p:nvPr/>
        </p:nvSpPr>
        <p:spPr>
          <a:xfrm>
            <a:off x="-622447" y="3330752"/>
            <a:ext cx="5222271" cy="4135355"/>
          </a:xfrm>
          <a:prstGeom prst="roundRect">
            <a:avLst/>
          </a:prstGeom>
          <a:solidFill>
            <a:srgbClr val="FFE68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644B2D"/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49DA4B95-297F-8143-8FF3-080F1E2992AC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090551" y="998754"/>
            <a:ext cx="1011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 </a:t>
            </a:r>
            <a:r>
              <a:rPr lang="ru-RU" sz="2400" b="1" dirty="0"/>
              <a:t>ЛЬГОТНЫЙ ПРОЕЗД ВЕТЕРАНАМ БОЕВЫХ ДЕЙСТВИЙ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35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"/>
          <a:stretch/>
        </p:blipFill>
        <p:spPr bwMode="auto">
          <a:xfrm>
            <a:off x="5000523" y="3718765"/>
            <a:ext cx="2367258" cy="159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5" y="3807203"/>
            <a:ext cx="2030045" cy="12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35FB076-E5E4-0E4D-8558-081F5E9E308A}"/>
              </a:ext>
            </a:extLst>
          </p:cNvPr>
          <p:cNvSpPr txBox="1"/>
          <p:nvPr/>
        </p:nvSpPr>
        <p:spPr>
          <a:xfrm>
            <a:off x="284353" y="5213764"/>
            <a:ext cx="198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73C15"/>
                </a:solidFill>
              </a:rPr>
              <a:t>453 руб. в месяц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8DA163B-0C3E-2A43-8224-6C5A256D6C36}"/>
              </a:ext>
            </a:extLst>
          </p:cNvPr>
          <p:cNvSpPr txBox="1"/>
          <p:nvPr/>
        </p:nvSpPr>
        <p:spPr>
          <a:xfrm>
            <a:off x="1569696" y="3734210"/>
            <a:ext cx="3696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Карта почтовых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отделений для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активации ЕСПБ</a:t>
            </a:r>
          </a:p>
        </p:txBody>
      </p:sp>
      <p:pic>
        <p:nvPicPr>
          <p:cNvPr id="2050" name="Picture 2" descr="http://qrcoder.ru/code/?https%3A%2F%2Fmfc47.ru%2Fmfc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74" y="2045729"/>
            <a:ext cx="1692069" cy="16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at47.ru%2Fdlya-lgotnykh-kategoriy-2%2F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233" y="3920294"/>
            <a:ext cx="1665872" cy="1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8DA163B-0C3E-2A43-8224-6C5A256D6C36}"/>
              </a:ext>
            </a:extLst>
          </p:cNvPr>
          <p:cNvSpPr txBox="1"/>
          <p:nvPr/>
        </p:nvSpPr>
        <p:spPr>
          <a:xfrm>
            <a:off x="6801685" y="3670169"/>
            <a:ext cx="369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Маршруты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49" name="Скругленный прямоугольник 48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3600" b="1" dirty="0">
                  <a:solidFill>
                    <a:srgbClr val="FFE687"/>
                  </a:solidFill>
                </a:rPr>
                <a:t>Увольнение с военной службы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8DA163B-0C3E-2A43-8224-6C5A256D6C36}"/>
              </a:ext>
            </a:extLst>
          </p:cNvPr>
          <p:cNvSpPr txBox="1"/>
          <p:nvPr/>
        </p:nvSpPr>
        <p:spPr>
          <a:xfrm>
            <a:off x="4646313" y="5511272"/>
            <a:ext cx="747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73C15"/>
                </a:solidFill>
              </a:rPr>
              <a:t>На смежных межрегиональных, межмуниципальных и муниципальных              маршрутах регулярных перевозок по регулируемым тарифам </a:t>
            </a:r>
          </a:p>
          <a:p>
            <a:pPr algn="ctr"/>
            <a:r>
              <a:rPr lang="ru-RU" b="1" dirty="0">
                <a:solidFill>
                  <a:srgbClr val="373C15"/>
                </a:solidFill>
              </a:rPr>
              <a:t>Ленинградской области, в общественном транспорте Санкт-Петербурга, в том числе метро</a:t>
            </a: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6C527814-B601-E047-82F5-65871DFD5D9B}"/>
              </a:ext>
            </a:extLst>
          </p:cNvPr>
          <p:cNvSpPr/>
          <p:nvPr/>
        </p:nvSpPr>
        <p:spPr>
          <a:xfrm>
            <a:off x="242765" y="1560335"/>
            <a:ext cx="8258015" cy="2028014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DF0F531-4370-414B-8C58-F610D82E2D1A}"/>
              </a:ext>
            </a:extLst>
          </p:cNvPr>
          <p:cNvSpPr txBox="1"/>
          <p:nvPr/>
        </p:nvSpPr>
        <p:spPr>
          <a:xfrm>
            <a:off x="444813" y="1931784"/>
            <a:ext cx="80559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ветерану боевых действий, получающему ежемесячную денежную выплату за счет средств федерального бюджета в соответствии </a:t>
            </a:r>
            <a:br>
              <a:rPr lang="ru-RU" sz="2000" dirty="0">
                <a:solidFill>
                  <a:srgbClr val="373C15"/>
                </a:solidFill>
              </a:rPr>
            </a:br>
            <a:r>
              <a:rPr lang="ru-RU" sz="2000" dirty="0">
                <a:solidFill>
                  <a:srgbClr val="373C15"/>
                </a:solidFill>
              </a:rPr>
              <a:t>с федеральным законом от 12 января 1995 года № 5-ФЗ </a:t>
            </a:r>
            <a:br>
              <a:rPr lang="ru-RU" sz="2000" dirty="0">
                <a:solidFill>
                  <a:srgbClr val="373C15"/>
                </a:solidFill>
              </a:rPr>
            </a:br>
            <a:r>
              <a:rPr lang="ru-RU" sz="2000" dirty="0">
                <a:solidFill>
                  <a:srgbClr val="373C15"/>
                </a:solidFill>
              </a:rPr>
              <a:t>«О ветеранах»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2000" dirty="0">
              <a:solidFill>
                <a:srgbClr val="373C15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C47CBD1-10DB-504B-AEC7-AA265F68F331}"/>
              </a:ext>
            </a:extLst>
          </p:cNvPr>
          <p:cNvSpPr txBox="1"/>
          <p:nvPr/>
        </p:nvSpPr>
        <p:spPr>
          <a:xfrm>
            <a:off x="454673" y="1522509"/>
            <a:ext cx="374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Льгота назначается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D19D391E-7E2A-B446-97D8-BA1CAF0C0F61}"/>
              </a:ext>
            </a:extLst>
          </p:cNvPr>
          <p:cNvSpPr/>
          <p:nvPr/>
        </p:nvSpPr>
        <p:spPr>
          <a:xfrm>
            <a:off x="9014235" y="1550576"/>
            <a:ext cx="2601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/>
              <a:t>Адреса МФЦ </a:t>
            </a:r>
          </a:p>
          <a:p>
            <a:pPr lvl="0" algn="ctr"/>
            <a:r>
              <a:rPr lang="ru-RU" b="1" dirty="0"/>
              <a:t>для подачи документов</a:t>
            </a: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8CA4C54B-7C11-6440-A064-E34A37B4C605}"/>
              </a:ext>
            </a:extLst>
          </p:cNvPr>
          <p:cNvSpPr/>
          <p:nvPr/>
        </p:nvSpPr>
        <p:spPr>
          <a:xfrm>
            <a:off x="4402552" y="3586860"/>
            <a:ext cx="8258015" cy="3878240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096741" y="3908272"/>
            <a:ext cx="258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Льготный проезд </a:t>
            </a:r>
            <a:br>
              <a:rPr lang="ru-RU" dirty="0"/>
            </a:br>
            <a:r>
              <a:rPr lang="ru-RU" dirty="0"/>
              <a:t>на общественном транспорте СПБ, </a:t>
            </a:r>
            <a:br>
              <a:rPr lang="ru-RU" dirty="0"/>
            </a:br>
            <a:r>
              <a:rPr lang="ru-RU" dirty="0"/>
              <a:t>в том числе метро, </a:t>
            </a:r>
            <a:br>
              <a:rPr lang="ru-RU" dirty="0"/>
            </a:br>
            <a:r>
              <a:rPr lang="ru-RU" dirty="0"/>
              <a:t>на основании ЕСПБ</a:t>
            </a:r>
          </a:p>
        </p:txBody>
      </p:sp>
      <p:sp>
        <p:nvSpPr>
          <p:cNvPr id="5" name="Плюс 4"/>
          <p:cNvSpPr/>
          <p:nvPr/>
        </p:nvSpPr>
        <p:spPr>
          <a:xfrm>
            <a:off x="9531587" y="4243238"/>
            <a:ext cx="528701" cy="77073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C47CBD1-10DB-504B-AEC7-AA265F68F331}"/>
              </a:ext>
            </a:extLst>
          </p:cNvPr>
          <p:cNvSpPr txBox="1"/>
          <p:nvPr/>
        </p:nvSpPr>
        <p:spPr>
          <a:xfrm>
            <a:off x="36649" y="5665981"/>
            <a:ext cx="2344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373C15"/>
                </a:solidFill>
              </a:rPr>
              <a:t>Активация на почте или в метрополитене </a:t>
            </a:r>
            <a:br>
              <a:rPr lang="ru-RU" sz="1400" b="1" dirty="0">
                <a:solidFill>
                  <a:srgbClr val="373C15"/>
                </a:solidFill>
              </a:rPr>
            </a:br>
            <a:r>
              <a:rPr lang="ru-RU" sz="1400" b="1" dirty="0">
                <a:solidFill>
                  <a:srgbClr val="373C15"/>
                </a:solidFill>
              </a:rPr>
              <a:t>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1283355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1CF2D9E-405E-E548-A964-84A2495DF47D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31" name="Picture 7" descr="https://gas-kvas.com/uploads/posts/2023-01/1673519345_gas-kvas-com-p-detskii-mototsikl-risunok-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48" y="5255640"/>
            <a:ext cx="2253968" cy="127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18"/>
          <p:cNvSpPr/>
          <p:nvPr/>
        </p:nvSpPr>
        <p:spPr>
          <a:xfrm>
            <a:off x="6266450" y="1944861"/>
            <a:ext cx="5273126" cy="2154071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легковой автомобиль с мощностью двигателя 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</a:rPr>
              <a:t>до 250 лошадиных сил включительно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мотоцикл, мотороллер, катер, моторная лодка или другое водное транспортное средство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4766AE3F-282B-8C49-8EC3-14D223749049}"/>
              </a:ext>
            </a:extLst>
          </p:cNvPr>
          <p:cNvSpPr/>
          <p:nvPr/>
        </p:nvSpPr>
        <p:spPr>
          <a:xfrm>
            <a:off x="242766" y="2264680"/>
            <a:ext cx="5895477" cy="4409544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373C15"/>
                </a:solidFill>
              </a:rPr>
              <a:t>ветераны боевых действий на территории СССР, на территории РФ и территориях других государств</a:t>
            </a:r>
          </a:p>
          <a:p>
            <a:endParaRPr lang="ru-RU" sz="1050" b="1" dirty="0">
              <a:solidFill>
                <a:srgbClr val="373C15"/>
              </a:solidFill>
            </a:endParaRPr>
          </a:p>
          <a:p>
            <a:r>
              <a:rPr lang="ru-RU" sz="2400" b="1" dirty="0">
                <a:solidFill>
                  <a:srgbClr val="373C15"/>
                </a:solidFill>
              </a:rPr>
              <a:t>инвалиды боевых действий</a:t>
            </a:r>
          </a:p>
          <a:p>
            <a:endParaRPr lang="ru-RU" sz="1000" b="1" dirty="0">
              <a:solidFill>
                <a:srgbClr val="373C15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5" y="4884165"/>
            <a:ext cx="37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0" y="3606221"/>
            <a:ext cx="37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36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0609" y="997591"/>
            <a:ext cx="1124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ОСВОБОЖДЕНИЕ ОТ УПЛАТЫ НАЛОГА ЗА ОДНО ТРАНСПОРТНОЕ СРЕДСТВО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Увольнение с военной службы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pic>
        <p:nvPicPr>
          <p:cNvPr id="4" name="Picture 2" descr="https://i.pinimg.com/originals/a0/f3/7e/a0f37e8f5936cb0925b630b8b1561da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6" t="52031"/>
          <a:stretch/>
        </p:blipFill>
        <p:spPr bwMode="auto">
          <a:xfrm>
            <a:off x="8903013" y="4862499"/>
            <a:ext cx="2835414" cy="14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gas-kvas.com/uploads/posts/2023-01/1673570650_gas-kvas-com-p-kater-detskii-risunok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439" y="4299039"/>
            <a:ext cx="2006117" cy="95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2693" y="1763108"/>
            <a:ext cx="363505" cy="363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676237-37E7-C246-9C6C-B3066F9B3056}"/>
              </a:ext>
            </a:extLst>
          </p:cNvPr>
          <p:cNvSpPr txBox="1"/>
          <p:nvPr/>
        </p:nvSpPr>
        <p:spPr>
          <a:xfrm>
            <a:off x="242766" y="1631135"/>
            <a:ext cx="359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Кто имеет право:</a:t>
            </a:r>
          </a:p>
        </p:txBody>
      </p:sp>
    </p:spTree>
    <p:extLst>
      <p:ext uri="{BB962C8B-B14F-4D97-AF65-F5344CB8AC3E}">
        <p14:creationId xmlns:p14="http://schemas.microsoft.com/office/powerpoint/2010/main" val="641033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456600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37</a:t>
            </a:r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65EC2F76-E5D2-8541-B7C0-F8A48934DF44}"/>
              </a:ext>
            </a:extLst>
          </p:cNvPr>
          <p:cNvSpPr/>
          <p:nvPr/>
        </p:nvSpPr>
        <p:spPr>
          <a:xfrm>
            <a:off x="494235" y="1608111"/>
            <a:ext cx="5615130" cy="3634151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5EC2F76-E5D2-8541-B7C0-F8A48934DF44}"/>
              </a:ext>
            </a:extLst>
          </p:cNvPr>
          <p:cNvSpPr/>
          <p:nvPr/>
        </p:nvSpPr>
        <p:spPr>
          <a:xfrm>
            <a:off x="6306804" y="2291447"/>
            <a:ext cx="5394958" cy="441807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764216" y="1973309"/>
            <a:ext cx="5444133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 первоочередном порядке</a:t>
            </a:r>
          </a:p>
          <a:p>
            <a:endParaRPr lang="ru-RU" sz="1050" b="1" dirty="0"/>
          </a:p>
          <a:p>
            <a:r>
              <a:rPr lang="ru-RU" sz="2400" b="1" dirty="0"/>
              <a:t>ветеранам боевых действий</a:t>
            </a:r>
            <a:r>
              <a:rPr lang="ru-RU" sz="2400" dirty="0"/>
              <a:t>, при условии постоянного проживания на территории Ленинградской области</a:t>
            </a:r>
          </a:p>
          <a:p>
            <a:r>
              <a:rPr lang="ru-RU" sz="1500" b="1" u="sng" dirty="0"/>
              <a:t>Куда обращаться:</a:t>
            </a:r>
          </a:p>
          <a:p>
            <a:r>
              <a:rPr lang="ru-RU" sz="2000" dirty="0"/>
              <a:t>постановка на учет на приоритетное предоставление земельного участка для индивидуального жилищного строительства</a:t>
            </a:r>
          </a:p>
          <a:p>
            <a:r>
              <a:rPr lang="ru-RU" sz="2000" dirty="0"/>
              <a:t>осуществляется уполномоченным ОМСУ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6578871" y="2346046"/>
            <a:ext cx="503564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Во внеочередном порядке </a:t>
            </a:r>
            <a:r>
              <a:rPr lang="ru-RU" sz="2400" b="1" dirty="0"/>
              <a:t>(земельный сертификат)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dirty="0"/>
              <a:t>добровольцам</a:t>
            </a:r>
            <a:r>
              <a:rPr lang="ru-RU" sz="2400" b="1" dirty="0"/>
              <a:t> контрактникам *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dirty="0"/>
              <a:t>вступившим в </a:t>
            </a:r>
            <a:r>
              <a:rPr lang="ru-RU" sz="2400" b="1" dirty="0"/>
              <a:t>добровольческие подразделения*</a:t>
            </a:r>
          </a:p>
          <a:p>
            <a:r>
              <a:rPr lang="ru-RU" sz="2000" dirty="0"/>
              <a:t>награжденным гос. наградами РФ                                         за заслуги, проявленные в ходе СВО, при условии постоянного проживания в ЛО</a:t>
            </a:r>
          </a:p>
          <a:p>
            <a:r>
              <a:rPr lang="ru-RU" b="1" u="sng" dirty="0"/>
              <a:t>Куда обращаться:</a:t>
            </a:r>
            <a:endParaRPr lang="ru-RU" i="1" dirty="0"/>
          </a:p>
          <a:p>
            <a:r>
              <a:rPr lang="ru-RU" i="1" dirty="0"/>
              <a:t>выдается уполномоченным </a:t>
            </a:r>
            <a:r>
              <a:rPr lang="en-US" i="1" dirty="0"/>
              <a:t/>
            </a:r>
            <a:br>
              <a:rPr lang="en-US" i="1" dirty="0"/>
            </a:br>
            <a:r>
              <a:rPr lang="ru-RU" i="1" dirty="0"/>
              <a:t>органом муниципального</a:t>
            </a:r>
            <a:r>
              <a:rPr lang="en-US" i="1" dirty="0"/>
              <a:t/>
            </a:r>
            <a:br>
              <a:rPr lang="en-US" i="1" dirty="0"/>
            </a:br>
            <a:r>
              <a:rPr lang="ru-RU" i="1" dirty="0"/>
              <a:t>района или городского </a:t>
            </a:r>
            <a:br>
              <a:rPr lang="ru-RU" i="1" dirty="0"/>
            </a:br>
            <a:r>
              <a:rPr lang="ru-RU" i="1" dirty="0"/>
              <a:t>округа по месту их жительства</a:t>
            </a:r>
          </a:p>
        </p:txBody>
      </p:sp>
      <p:pic>
        <p:nvPicPr>
          <p:cNvPr id="4098" name="Picture 2" descr="http://qrcoder.ru/code/?https%3A%2F%2Fmsu.lenobl.ru%2Fru%2Fobshaya-informaciya%2Fadministrativno-territorialnoe-delenie-leningradskoj-oblasti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854" y="5183855"/>
            <a:ext cx="1318913" cy="131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494235" y="5135729"/>
            <a:ext cx="549220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Участок предоставляется для: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/>
              <a:t>	</a:t>
            </a:r>
            <a:r>
              <a:rPr lang="ru-RU" sz="2400" b="1" dirty="0"/>
              <a:t>ИЖС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dirty="0"/>
              <a:t>	Ведения садоводства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dirty="0"/>
              <a:t>	Собственных нужд</a:t>
            </a:r>
          </a:p>
          <a:p>
            <a:endParaRPr lang="ru-RU" sz="2000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9" y="111017"/>
            <a:ext cx="9525411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Увольнение с военной службы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1408329" y="1689233"/>
            <a:ext cx="468000" cy="372903"/>
            <a:chOff x="2634924" y="992303"/>
            <a:chExt cx="713810" cy="56876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2342" y="1698631"/>
            <a:ext cx="363505" cy="36350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57668" y="2417896"/>
            <a:ext cx="363505" cy="36350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FFDD4E9C-30DD-F247-AAEA-231C285BBB40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ИМУЩЕСТВЕННАЯ ПОДДЕРЖКА</a:t>
            </a:r>
          </a:p>
        </p:txBody>
      </p:sp>
    </p:spTree>
    <p:extLst>
      <p:ext uri="{BB962C8B-B14F-4D97-AF65-F5344CB8AC3E}">
        <p14:creationId xmlns:p14="http://schemas.microsoft.com/office/powerpoint/2010/main" val="176744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5025902C-41D6-194E-8A4D-6B70EE4DBBD9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1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3816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Увольнение с военной службы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66E640-A264-BC4E-8113-DCCCB9D5A6A5}"/>
              </a:ext>
            </a:extLst>
          </p:cNvPr>
          <p:cNvSpPr txBox="1"/>
          <p:nvPr/>
        </p:nvSpPr>
        <p:spPr>
          <a:xfrm>
            <a:off x="2204539" y="995658"/>
            <a:ext cx="9863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ВЕТЕРАНАМ БОЕВЫХ ДЕЙСТВИЙ – ИНВАЛИДАМ 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EDD8D9F4-98A9-984D-B294-9F595FA8B460}"/>
              </a:ext>
            </a:extLst>
          </p:cNvPr>
          <p:cNvSpPr/>
          <p:nvPr/>
        </p:nvSpPr>
        <p:spPr>
          <a:xfrm>
            <a:off x="321937" y="3446996"/>
            <a:ext cx="4538684" cy="1976444"/>
          </a:xfrm>
          <a:prstGeom prst="roundRect">
            <a:avLst/>
          </a:prstGeom>
          <a:solidFill>
            <a:srgbClr val="644B2D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ru-RU" sz="2400" b="1" dirty="0">
                <a:solidFill>
                  <a:schemeClr val="tx1"/>
                </a:solidFill>
              </a:rPr>
              <a:t>Ежегодно</a:t>
            </a:r>
          </a:p>
          <a:p>
            <a:pPr algn="ctr" defTabSz="342900">
              <a:defRPr/>
            </a:pPr>
            <a:r>
              <a:rPr lang="ru-RU" sz="2400" b="1" dirty="0">
                <a:solidFill>
                  <a:schemeClr val="tx1"/>
                </a:solidFill>
              </a:rPr>
              <a:t>1 951 руб. </a:t>
            </a:r>
          </a:p>
          <a:p>
            <a:pPr algn="ctr" defTabSz="342900">
              <a:defRPr/>
            </a:pPr>
            <a:r>
              <a:rPr lang="ru-RU" sz="2400" b="1" dirty="0">
                <a:solidFill>
                  <a:schemeClr val="tx1"/>
                </a:solidFill>
              </a:rPr>
              <a:t>на бензин, ремонт, ТО </a:t>
            </a:r>
          </a:p>
          <a:p>
            <a:pPr algn="ctr" defTabSz="342900">
              <a:defRPr/>
            </a:pPr>
            <a:r>
              <a:rPr lang="ru-RU" sz="2400" b="1" dirty="0">
                <a:solidFill>
                  <a:schemeClr val="tx1"/>
                </a:solidFill>
              </a:rPr>
              <a:t>транспортных средств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9B0E560-1B6C-E946-895C-E7FD793BA0D1}"/>
              </a:ext>
            </a:extLst>
          </p:cNvPr>
          <p:cNvSpPr txBox="1"/>
          <p:nvPr/>
        </p:nvSpPr>
        <p:spPr>
          <a:xfrm>
            <a:off x="321937" y="1483675"/>
            <a:ext cx="7885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73C15"/>
                </a:solidFill>
              </a:rPr>
              <a:t>Региональные ежемесячные выплаты</a:t>
            </a:r>
          </a:p>
          <a:p>
            <a:endParaRPr lang="ru-RU" sz="3200" b="1" dirty="0">
              <a:solidFill>
                <a:srgbClr val="373C15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F3C30ADF-DF5B-134C-BFB3-B8551C459384}"/>
              </a:ext>
            </a:extLst>
          </p:cNvPr>
          <p:cNvSpPr>
            <a:spLocks noChangeAspect="1"/>
          </p:cNvSpPr>
          <p:nvPr/>
        </p:nvSpPr>
        <p:spPr>
          <a:xfrm>
            <a:off x="435954" y="2176246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C6729B3-7FE9-F64D-A14C-36F5A3FEA6E8}"/>
              </a:ext>
            </a:extLst>
          </p:cNvPr>
          <p:cNvSpPr txBox="1"/>
          <p:nvPr/>
        </p:nvSpPr>
        <p:spPr>
          <a:xfrm>
            <a:off x="834855" y="2102191"/>
            <a:ext cx="6258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8 485 руб.</a:t>
            </a:r>
            <a:r>
              <a:rPr lang="ru-RU" sz="2000" dirty="0"/>
              <a:t> – </a:t>
            </a:r>
            <a:r>
              <a:rPr lang="en-US" sz="2000" dirty="0"/>
              <a:t>I</a:t>
            </a:r>
            <a:r>
              <a:rPr lang="ru-RU" sz="2000" dirty="0"/>
              <a:t> группа инвалидности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41AC16E7-A298-9F4E-808F-B881DC61DDF6}"/>
              </a:ext>
            </a:extLst>
          </p:cNvPr>
          <p:cNvSpPr>
            <a:spLocks noChangeAspect="1"/>
          </p:cNvSpPr>
          <p:nvPr/>
        </p:nvSpPr>
        <p:spPr>
          <a:xfrm>
            <a:off x="440535" y="2576356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72529ED-69EE-074E-8250-09138AAC30B9}"/>
              </a:ext>
            </a:extLst>
          </p:cNvPr>
          <p:cNvSpPr txBox="1"/>
          <p:nvPr/>
        </p:nvSpPr>
        <p:spPr>
          <a:xfrm>
            <a:off x="830274" y="2502301"/>
            <a:ext cx="6760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5 091 руб. </a:t>
            </a:r>
            <a:r>
              <a:rPr lang="ru-RU" sz="2000" dirty="0"/>
              <a:t>–</a:t>
            </a:r>
            <a:r>
              <a:rPr lang="ru-RU" sz="2000" b="1" dirty="0"/>
              <a:t> </a:t>
            </a:r>
            <a:r>
              <a:rPr lang="en-US" sz="2000" dirty="0"/>
              <a:t>II</a:t>
            </a:r>
            <a:r>
              <a:rPr lang="ru-RU" sz="2000" dirty="0"/>
              <a:t> группа инвалидности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68CE18D0-DE76-3146-A118-E93F213216DE}"/>
              </a:ext>
            </a:extLst>
          </p:cNvPr>
          <p:cNvSpPr>
            <a:spLocks noChangeAspect="1"/>
          </p:cNvSpPr>
          <p:nvPr/>
        </p:nvSpPr>
        <p:spPr>
          <a:xfrm>
            <a:off x="450039" y="2968835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CBE1ED1-2FA7-114E-8F69-47DC9A2DB702}"/>
              </a:ext>
            </a:extLst>
          </p:cNvPr>
          <p:cNvSpPr txBox="1"/>
          <p:nvPr/>
        </p:nvSpPr>
        <p:spPr>
          <a:xfrm>
            <a:off x="851087" y="2868669"/>
            <a:ext cx="5755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2 546 руб. </a:t>
            </a:r>
            <a:r>
              <a:rPr lang="ru-RU" sz="2000" dirty="0"/>
              <a:t>–</a:t>
            </a:r>
            <a:r>
              <a:rPr lang="ru-RU" sz="2000" b="1" dirty="0"/>
              <a:t> </a:t>
            </a:r>
            <a:r>
              <a:rPr lang="en-US" sz="2000" dirty="0"/>
              <a:t>III</a:t>
            </a:r>
            <a:r>
              <a:rPr lang="ru-RU" sz="2000" dirty="0"/>
              <a:t> группа инвалидности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D52B008-513D-4C43-A4D5-339670E9032B}"/>
              </a:ext>
            </a:extLst>
          </p:cNvPr>
          <p:cNvSpPr txBox="1"/>
          <p:nvPr/>
        </p:nvSpPr>
        <p:spPr>
          <a:xfrm>
            <a:off x="6132067" y="2068450"/>
            <a:ext cx="5933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предоставляются с критерием нуждаемости 100% среднего дохода, величина которого </a:t>
            </a:r>
            <a:br>
              <a:rPr lang="ru-RU" sz="2000" i="1" dirty="0"/>
            </a:br>
            <a:r>
              <a:rPr lang="ru-RU" sz="2000" i="1" dirty="0"/>
              <a:t>в 2024 году составляет 42 450 руб.  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8E0A92F4-036C-DF4A-82B8-D9FB9312E106}"/>
              </a:ext>
            </a:extLst>
          </p:cNvPr>
          <p:cNvSpPr/>
          <p:nvPr/>
        </p:nvSpPr>
        <p:spPr>
          <a:xfrm>
            <a:off x="183889" y="3268779"/>
            <a:ext cx="4858686" cy="2320643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B7B07CFF-55B2-3D4B-9383-0F344349F74D}"/>
              </a:ext>
            </a:extLst>
          </p:cNvPr>
          <p:cNvSpPr/>
          <p:nvPr/>
        </p:nvSpPr>
        <p:spPr>
          <a:xfrm>
            <a:off x="7128058" y="3445644"/>
            <a:ext cx="4538684" cy="1976444"/>
          </a:xfrm>
          <a:prstGeom prst="roundRect">
            <a:avLst/>
          </a:prstGeom>
          <a:solidFill>
            <a:srgbClr val="644B2D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Ежемесячно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до  4 000 руб.</a:t>
            </a:r>
          </a:p>
          <a:p>
            <a:pPr algn="ctr" defTabSz="342900">
              <a:defRPr/>
            </a:pPr>
            <a:r>
              <a:rPr lang="ru-RU" sz="2400" b="1" dirty="0">
                <a:solidFill>
                  <a:schemeClr val="tx1"/>
                </a:solidFill>
              </a:rPr>
              <a:t>на автомобильное топливо получающим гемодиализ 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5D0C4F3-F1AB-6A46-82D6-B7565C75AD6D}"/>
              </a:ext>
            </a:extLst>
          </p:cNvPr>
          <p:cNvSpPr/>
          <p:nvPr/>
        </p:nvSpPr>
        <p:spPr>
          <a:xfrm>
            <a:off x="6968057" y="3302471"/>
            <a:ext cx="4858686" cy="2262791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F659728-DAD6-B54B-88D0-402806EBC50E}"/>
              </a:ext>
            </a:extLst>
          </p:cNvPr>
          <p:cNvSpPr txBox="1"/>
          <p:nvPr/>
        </p:nvSpPr>
        <p:spPr>
          <a:xfrm>
            <a:off x="11539576" y="6377541"/>
            <a:ext cx="653143" cy="456600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3</a:t>
            </a:r>
            <a:r>
              <a:rPr lang="ru-RU" sz="2667" dirty="0">
                <a:solidFill>
                  <a:srgbClr val="644B2D"/>
                </a:solidFill>
              </a:rPr>
              <a:t>8</a:t>
            </a:r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656392" y="2713003"/>
            <a:ext cx="37623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52B008-513D-4C43-A4D5-339670E9032B}"/>
              </a:ext>
            </a:extLst>
          </p:cNvPr>
          <p:cNvSpPr txBox="1"/>
          <p:nvPr/>
        </p:nvSpPr>
        <p:spPr>
          <a:xfrm>
            <a:off x="5181582" y="3977211"/>
            <a:ext cx="1666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Без </a:t>
            </a:r>
          </a:p>
          <a:p>
            <a:pPr algn="ctr"/>
            <a:r>
              <a:rPr lang="ru-RU" i="1" dirty="0"/>
              <a:t>критерия</a:t>
            </a:r>
          </a:p>
          <a:p>
            <a:pPr algn="ctr"/>
            <a:r>
              <a:rPr lang="ru-RU" i="1" dirty="0"/>
              <a:t>нуждаемости</a:t>
            </a:r>
          </a:p>
        </p:txBody>
      </p:sp>
      <p:pic>
        <p:nvPicPr>
          <p:cNvPr id="28" name="Picture 4" descr="http://qrcoder.ru/code/?https%3A%2F%2Fgu.lenobl.ru%2FPgu%2F%3Fpage-url%3Dhome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170" y="5707103"/>
            <a:ext cx="1039227" cy="103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qrcoder.ru/code/?https%3A%2F%2Fmfc47.ru%2Fmfc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385" y="5701933"/>
            <a:ext cx="1049568" cy="10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qrcoder.ru/code/?https%3A%2F%2Fcszn.info%2Fabout%2Fstructure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941" y="5694272"/>
            <a:ext cx="1052058" cy="105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540944" y="5745257"/>
            <a:ext cx="64362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/>
              <a:t>Подать документы</a:t>
            </a:r>
            <a:r>
              <a:rPr lang="en-US" sz="2800" b="1" dirty="0"/>
              <a:t> </a:t>
            </a:r>
            <a:endParaRPr lang="ru-RU" sz="2800" b="1" dirty="0"/>
          </a:p>
          <a:p>
            <a:pPr lvl="0"/>
            <a:r>
              <a:rPr lang="ru-RU" sz="2800" b="1" dirty="0"/>
              <a:t>удобным способом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81582" y="2068450"/>
            <a:ext cx="4748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373C15"/>
                </a:solidFill>
              </a:rPr>
              <a:t>}</a:t>
            </a:r>
            <a:endParaRPr lang="ru-RU" sz="7200" dirty="0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40754" y="1611508"/>
            <a:ext cx="363505" cy="3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22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16E3D42-2CBD-7545-B995-195D9ADB84F8}"/>
              </a:ext>
            </a:extLst>
          </p:cNvPr>
          <p:cNvSpPr/>
          <p:nvPr/>
        </p:nvSpPr>
        <p:spPr>
          <a:xfrm rot="8506151">
            <a:off x="-198369" y="-5202339"/>
            <a:ext cx="15098621" cy="18932033"/>
          </a:xfrm>
          <a:prstGeom prst="rect">
            <a:avLst/>
          </a:prstGeom>
          <a:gradFill>
            <a:gsLst>
              <a:gs pos="82000">
                <a:srgbClr val="E3EEBC"/>
              </a:gs>
              <a:gs pos="85000">
                <a:srgbClr val="8D9569"/>
              </a:gs>
              <a:gs pos="3000">
                <a:srgbClr val="E3EEBC">
                  <a:alpha val="0"/>
                </a:srgbClr>
              </a:gs>
              <a:gs pos="63000">
                <a:srgbClr val="E3EEBC">
                  <a:alpha val="89000"/>
                </a:srgbClr>
              </a:gs>
              <a:gs pos="100000">
                <a:srgbClr val="373C15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2076449" y="0"/>
            <a:ext cx="102415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076449" y="102284"/>
            <a:ext cx="10241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Далее: </a:t>
            </a:r>
            <a:r>
              <a:rPr lang="ru-RU" sz="3600" b="1" dirty="0">
                <a:solidFill>
                  <a:srgbClr val="FAE181"/>
                </a:solidFill>
              </a:rPr>
              <a:t>ЖИЗНЕННЫЕ СИТУАЦИИ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B1E977-78DE-9848-A641-72BC698D4058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4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70272429"/>
              </p:ext>
            </p:extLst>
          </p:nvPr>
        </p:nvGraphicFramePr>
        <p:xfrm>
          <a:off x="2076449" y="1281641"/>
          <a:ext cx="922550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3469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A40745EB-3B85-5447-AD26-3D794AC8E53C}"/>
              </a:ext>
            </a:extLst>
          </p:cNvPr>
          <p:cNvSpPr/>
          <p:nvPr/>
        </p:nvSpPr>
        <p:spPr>
          <a:xfrm>
            <a:off x="2162900" y="974485"/>
            <a:ext cx="9884722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xmlns="" id="{61DDACAD-F901-8042-AAC5-68AE1C9FED7B}"/>
              </a:ext>
            </a:extLst>
          </p:cNvPr>
          <p:cNvGrpSpPr/>
          <p:nvPr/>
        </p:nvGrpSpPr>
        <p:grpSpPr>
          <a:xfrm>
            <a:off x="274306" y="4207885"/>
            <a:ext cx="3240000" cy="2006403"/>
            <a:chOff x="274306" y="4207885"/>
            <a:chExt cx="3240000" cy="2006403"/>
          </a:xfrm>
        </p:grpSpPr>
        <p:sp>
          <p:nvSpPr>
            <p:cNvPr id="66" name="Скругленный прямоугольник 65">
              <a:extLst>
                <a:ext uri="{FF2B5EF4-FFF2-40B4-BE49-F238E27FC236}">
                  <a16:creationId xmlns:a16="http://schemas.microsoft.com/office/drawing/2014/main" xmlns="" id="{9C6130B1-99D4-2C4F-B878-1946EE5A163F}"/>
                </a:ext>
              </a:extLst>
            </p:cNvPr>
            <p:cNvSpPr/>
            <p:nvPr/>
          </p:nvSpPr>
          <p:spPr>
            <a:xfrm>
              <a:off x="274306" y="4207885"/>
              <a:ext cx="3240000" cy="2006403"/>
            </a:xfrm>
            <a:prstGeom prst="roundRect">
              <a:avLst/>
            </a:prstGeom>
            <a:solidFill>
              <a:srgbClr val="E3E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Скругленный прямоугольник 66">
              <a:extLst>
                <a:ext uri="{FF2B5EF4-FFF2-40B4-BE49-F238E27FC236}">
                  <a16:creationId xmlns:a16="http://schemas.microsoft.com/office/drawing/2014/main" xmlns="" id="{81DB7D20-4F56-A149-AE05-372047963844}"/>
                </a:ext>
              </a:extLst>
            </p:cNvPr>
            <p:cNvSpPr>
              <a:spLocks/>
            </p:cNvSpPr>
            <p:nvPr/>
          </p:nvSpPr>
          <p:spPr>
            <a:xfrm>
              <a:off x="783067" y="4692321"/>
              <a:ext cx="2368513" cy="13261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73C1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6FF4C9B-C45D-B943-8482-EF061FA3F0C0}"/>
                </a:ext>
              </a:extLst>
            </p:cNvPr>
            <p:cNvSpPr txBox="1"/>
            <p:nvPr/>
          </p:nvSpPr>
          <p:spPr>
            <a:xfrm>
              <a:off x="447206" y="4207885"/>
              <a:ext cx="2814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rgbClr val="373C15"/>
                  </a:solidFill>
                </a:rPr>
                <a:t>Подать документы: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0FAF733-855E-764C-8651-9C22704D3980}"/>
                </a:ext>
              </a:extLst>
            </p:cNvPr>
            <p:cNvSpPr txBox="1"/>
            <p:nvPr/>
          </p:nvSpPr>
          <p:spPr>
            <a:xfrm>
              <a:off x="1011882" y="4733537"/>
              <a:ext cx="2011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373C15"/>
                  </a:solidFill>
                </a:rPr>
                <a:t>филиалы </a:t>
              </a:r>
            </a:p>
            <a:p>
              <a:r>
                <a:rPr lang="ru-RU" sz="2000" b="1" dirty="0">
                  <a:solidFill>
                    <a:srgbClr val="373C15"/>
                  </a:solidFill>
                </a:rPr>
                <a:t>ЛОГКУ «ЦСЗН»</a:t>
              </a:r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xmlns="" id="{10F52065-444D-464A-BC18-C1A868B55E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18" y="4837502"/>
              <a:ext cx="252000" cy="292555"/>
            </a:xfrm>
            <a:prstGeom prst="ellipse">
              <a:avLst/>
            </a:prstGeom>
            <a:solidFill>
              <a:srgbClr val="373C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xmlns="" id="{5EE71EFB-3A57-5F49-B7B1-0B73639D3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18" y="5453373"/>
              <a:ext cx="252000" cy="292555"/>
            </a:xfrm>
            <a:prstGeom prst="ellipse">
              <a:avLst/>
            </a:prstGeom>
            <a:solidFill>
              <a:srgbClr val="373C1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49486F0-980A-1B45-AD62-047D16BECF84}"/>
                </a:ext>
              </a:extLst>
            </p:cNvPr>
            <p:cNvSpPr txBox="1"/>
            <p:nvPr/>
          </p:nvSpPr>
          <p:spPr>
            <a:xfrm>
              <a:off x="1011882" y="5422361"/>
              <a:ext cx="2374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373C15"/>
                  </a:solidFill>
                </a:rPr>
                <a:t>ГБУ ЛО «МФЦ»</a:t>
              </a:r>
            </a:p>
          </p:txBody>
        </p:sp>
      </p:grpSp>
      <p:sp>
        <p:nvSpPr>
          <p:cNvPr id="58" name="Скругленный прямоугольник 18"/>
          <p:cNvSpPr/>
          <p:nvPr/>
        </p:nvSpPr>
        <p:spPr>
          <a:xfrm>
            <a:off x="6970426" y="3627362"/>
            <a:ext cx="4895721" cy="3118211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39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9346" y="1021833"/>
            <a:ext cx="4393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СОЦИАЛЬНОЕ ОБСЛУЖИВАНИЕ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Увольнение с военной службы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42" name="Скругленный прямоугольник 18"/>
          <p:cNvSpPr/>
          <p:nvPr/>
        </p:nvSpPr>
        <p:spPr>
          <a:xfrm>
            <a:off x="3576117" y="3983205"/>
            <a:ext cx="8471504" cy="2527942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644B2D"/>
                </a:solidFill>
              </a:rPr>
              <a:t> </a:t>
            </a:r>
            <a:endParaRPr lang="ru-RU" sz="1600" b="1" u="sng" dirty="0">
              <a:solidFill>
                <a:srgbClr val="644B2D"/>
              </a:solidFill>
            </a:endParaRPr>
          </a:p>
          <a:p>
            <a:r>
              <a:rPr lang="ru-RU" sz="2400" b="1" dirty="0">
                <a:solidFill>
                  <a:srgbClr val="373C15"/>
                </a:solidFill>
              </a:rPr>
              <a:t>Документы: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паспорт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заключение медицинской </a:t>
            </a:r>
          </a:p>
          <a:p>
            <a:pPr lvl="0"/>
            <a:r>
              <a:rPr lang="ru-RU" sz="2000" dirty="0">
                <a:solidFill>
                  <a:srgbClr val="373C15"/>
                </a:solidFill>
              </a:rPr>
              <a:t>организации об отсутствии </a:t>
            </a:r>
          </a:p>
          <a:p>
            <a:pPr lvl="0"/>
            <a:r>
              <a:rPr lang="ru-RU" sz="2000" dirty="0">
                <a:solidFill>
                  <a:srgbClr val="373C15"/>
                </a:solidFill>
              </a:rPr>
              <a:t>противопоказаний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373C15"/>
              </a:solidFill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4766AE3F-282B-8C49-8EC3-14D223749049}"/>
              </a:ext>
            </a:extLst>
          </p:cNvPr>
          <p:cNvSpPr/>
          <p:nvPr/>
        </p:nvSpPr>
        <p:spPr>
          <a:xfrm>
            <a:off x="3592169" y="1622177"/>
            <a:ext cx="4574521" cy="2291530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373C15"/>
                </a:solidFill>
              </a:rPr>
              <a:t>Социально-бытовая помощь на дому</a:t>
            </a:r>
          </a:p>
          <a:p>
            <a:r>
              <a:rPr lang="ru-RU" sz="2000" dirty="0">
                <a:solidFill>
                  <a:srgbClr val="373C15"/>
                </a:solidFill>
              </a:rPr>
              <a:t>(в том числе услуги сиделки)</a:t>
            </a:r>
          </a:p>
          <a:p>
            <a:endParaRPr lang="ru-RU" sz="1000" dirty="0">
              <a:solidFill>
                <a:srgbClr val="373C15"/>
              </a:solidFill>
            </a:endParaRPr>
          </a:p>
          <a:p>
            <a:r>
              <a:rPr lang="ru-RU" sz="2000" dirty="0">
                <a:solidFill>
                  <a:srgbClr val="373C15"/>
                </a:solidFill>
              </a:rPr>
              <a:t>Стационар с временным и постоянным пребыванием</a:t>
            </a:r>
          </a:p>
          <a:p>
            <a:endParaRPr lang="ru-RU" sz="1000" dirty="0">
              <a:solidFill>
                <a:srgbClr val="373C15"/>
              </a:solidFill>
            </a:endParaRPr>
          </a:p>
          <a:p>
            <a:r>
              <a:rPr lang="ru-RU" sz="2000" dirty="0">
                <a:solidFill>
                  <a:srgbClr val="373C15"/>
                </a:solidFill>
              </a:rPr>
              <a:t>Дневное (реабилитационное) отделение</a:t>
            </a:r>
          </a:p>
        </p:txBody>
      </p:sp>
      <p:pic>
        <p:nvPicPr>
          <p:cNvPr id="55" name="Picture 2" descr="http://qrcoder.ru/code/?https%3A%2F%2Fsocial.lenobl.ru%2Fru%2Fdeiatelnost%2Freestr-postavshikov-socialnyh-u%2F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998" y="4785576"/>
            <a:ext cx="1354575" cy="135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BC2330E5-E0A9-664F-94D6-6FB74ED647F2}"/>
              </a:ext>
            </a:extLst>
          </p:cNvPr>
          <p:cNvSpPr/>
          <p:nvPr/>
        </p:nvSpPr>
        <p:spPr>
          <a:xfrm>
            <a:off x="7690226" y="3916633"/>
            <a:ext cx="3456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400" b="1" dirty="0">
                <a:solidFill>
                  <a:srgbClr val="373C15"/>
                </a:solidFill>
              </a:rPr>
              <a:t>Выбрать поставщика социальных услуг</a:t>
            </a: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24" y="1737709"/>
            <a:ext cx="37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25" y="2491808"/>
            <a:ext cx="37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25" y="3242293"/>
            <a:ext cx="37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0B37B9A-75FA-F94F-9ADA-75D5CDCCC730}"/>
              </a:ext>
            </a:extLst>
          </p:cNvPr>
          <p:cNvSpPr/>
          <p:nvPr/>
        </p:nvSpPr>
        <p:spPr>
          <a:xfrm>
            <a:off x="446697" y="2824292"/>
            <a:ext cx="22748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участникам СВО 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членам семей        участников СВО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23C437A-F89F-8643-A444-EAC5E2937DC7}"/>
              </a:ext>
            </a:extLst>
          </p:cNvPr>
          <p:cNvSpPr/>
          <p:nvPr/>
        </p:nvSpPr>
        <p:spPr>
          <a:xfrm>
            <a:off x="355554" y="1469006"/>
            <a:ext cx="315682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Услуга назначается</a:t>
            </a:r>
          </a:p>
          <a:p>
            <a:pPr lvl="0"/>
            <a:r>
              <a:rPr lang="ru-RU" sz="2800" b="1" dirty="0">
                <a:solidFill>
                  <a:srgbClr val="373C15"/>
                </a:solidFill>
              </a:rPr>
              <a:t>при нуждаемости</a:t>
            </a:r>
          </a:p>
          <a:p>
            <a:pPr lvl="0"/>
            <a:r>
              <a:rPr lang="ru-RU" sz="2800" b="1" dirty="0">
                <a:solidFill>
                  <a:srgbClr val="373C15"/>
                </a:solidFill>
              </a:rPr>
              <a:t>в помощи / уходе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879BF18-12A1-FE43-937F-4A35256E6BBE}"/>
              </a:ext>
            </a:extLst>
          </p:cNvPr>
          <p:cNvSpPr/>
          <p:nvPr/>
        </p:nvSpPr>
        <p:spPr>
          <a:xfrm>
            <a:off x="9568040" y="1550576"/>
            <a:ext cx="1494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/>
              <a:t>Подробная </a:t>
            </a:r>
          </a:p>
          <a:p>
            <a:pPr lvl="0" algn="ctr"/>
            <a:r>
              <a:rPr lang="ru-RU" b="1" dirty="0"/>
              <a:t>информация</a:t>
            </a:r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xmlns="" id="{5111CA0C-4DA0-3E43-81DD-FCD231699BA7}"/>
              </a:ext>
            </a:extLst>
          </p:cNvPr>
          <p:cNvGrpSpPr>
            <a:grpSpLocks noChangeAspect="1"/>
          </p:cNvGrpSpPr>
          <p:nvPr/>
        </p:nvGrpSpPr>
        <p:grpSpPr>
          <a:xfrm>
            <a:off x="883470" y="3803676"/>
            <a:ext cx="468000" cy="372903"/>
            <a:chOff x="2634924" y="992303"/>
            <a:chExt cx="713810" cy="568766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xmlns="" id="{80C89735-F9BC-594D-84D8-6C163D864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xmlns="" id="{A08358FF-9F04-5748-9649-ABA59AFB3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xmlns="" id="{1EDD554C-16B0-0140-95E3-042F730A4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2322DB3E-0A8B-2E4C-B8FC-57D027110F7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7751" y="3801453"/>
            <a:ext cx="363505" cy="363505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55F2FD34-C843-F04B-B6F1-B978D682121E}"/>
              </a:ext>
            </a:extLst>
          </p:cNvPr>
          <p:cNvSpPr/>
          <p:nvPr/>
        </p:nvSpPr>
        <p:spPr>
          <a:xfrm>
            <a:off x="427751" y="6140151"/>
            <a:ext cx="1529386" cy="370996"/>
          </a:xfrm>
          <a:prstGeom prst="roundRect">
            <a:avLst/>
          </a:prstGeom>
          <a:solidFill>
            <a:srgbClr val="644B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ЭТАП </a:t>
            </a:r>
            <a:r>
              <a:rPr lang="en-US" b="1" dirty="0"/>
              <a:t>I</a:t>
            </a:r>
            <a:endParaRPr lang="ru-RU" b="1" dirty="0"/>
          </a:p>
        </p:txBody>
      </p:sp>
      <p:sp>
        <p:nvSpPr>
          <p:cNvPr id="80" name="Скругленный прямоугольник 79">
            <a:extLst>
              <a:ext uri="{FF2B5EF4-FFF2-40B4-BE49-F238E27FC236}">
                <a16:creationId xmlns:a16="http://schemas.microsoft.com/office/drawing/2014/main" xmlns="" id="{214DEC36-945F-9845-B000-E0A9FDF5772C}"/>
              </a:ext>
            </a:extLst>
          </p:cNvPr>
          <p:cNvSpPr/>
          <p:nvPr/>
        </p:nvSpPr>
        <p:spPr>
          <a:xfrm>
            <a:off x="7212287" y="6140707"/>
            <a:ext cx="1529386" cy="370996"/>
          </a:xfrm>
          <a:prstGeom prst="roundRect">
            <a:avLst/>
          </a:prstGeom>
          <a:solidFill>
            <a:srgbClr val="644B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ЭТАП </a:t>
            </a:r>
            <a:r>
              <a:rPr lang="en-US" b="1" dirty="0"/>
              <a:t>II</a:t>
            </a:r>
            <a:endParaRPr lang="ru-RU" b="1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078" y="2196907"/>
            <a:ext cx="1218244" cy="121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775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Скругленный прямоугольник 17">
            <a:extLst>
              <a:ext uri="{FF2B5EF4-FFF2-40B4-BE49-F238E27FC236}">
                <a16:creationId xmlns:a16="http://schemas.microsoft.com/office/drawing/2014/main" xmlns="" id="{D57F2A89-E34C-B644-82B3-F0B63DEDA55F}"/>
              </a:ext>
            </a:extLst>
          </p:cNvPr>
          <p:cNvSpPr/>
          <p:nvPr/>
        </p:nvSpPr>
        <p:spPr>
          <a:xfrm>
            <a:off x="344695" y="4376576"/>
            <a:ext cx="11414168" cy="23760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accent1">
                <a:lumMod val="75000"/>
              </a:schemeClr>
            </a:solidFill>
            <a:miter lim="400000"/>
          </a:ln>
          <a:effectLst/>
        </p:spPr>
        <p:txBody>
          <a:bodyPr lIns="16002" tIns="16002" rIns="16002" bIns="16002" anchor="t"/>
          <a:lstStyle/>
          <a:p>
            <a:pPr marL="111347" indent="30004" algn="just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ru-RU" b="1" dirty="0">
                <a:solidFill>
                  <a:srgbClr val="644B2D"/>
                </a:solidFill>
                <a:ea typeface="Poppins"/>
                <a:cs typeface="Poppins"/>
              </a:rPr>
              <a:t> </a:t>
            </a:r>
            <a:r>
              <a:rPr lang="ru-RU" sz="2000" b="1" dirty="0">
                <a:solidFill>
                  <a:srgbClr val="373C15"/>
                </a:solidFill>
              </a:rPr>
              <a:t>Где пройти курс:</a:t>
            </a:r>
          </a:p>
          <a:p>
            <a:pPr marL="111347" indent="30004" algn="just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lang="ru-RU" sz="1600" dirty="0">
              <a:solidFill>
                <a:srgbClr val="644B2D"/>
              </a:solidFill>
              <a:latin typeface="Constantia" panose="02030602050306030303" pitchFamily="18" charset="0"/>
              <a:ea typeface="Poppins"/>
              <a:cs typeface="Poppins"/>
            </a:endParaRPr>
          </a:p>
        </p:txBody>
      </p:sp>
      <p:sp>
        <p:nvSpPr>
          <p:cNvPr id="56" name="Скругленный прямоугольник 18">
            <a:extLst>
              <a:ext uri="{FF2B5EF4-FFF2-40B4-BE49-F238E27FC236}">
                <a16:creationId xmlns:a16="http://schemas.microsoft.com/office/drawing/2014/main" xmlns="" id="{A33779D6-63C8-A64F-BA46-6DAD7C719C57}"/>
              </a:ext>
            </a:extLst>
          </p:cNvPr>
          <p:cNvSpPr/>
          <p:nvPr/>
        </p:nvSpPr>
        <p:spPr>
          <a:xfrm>
            <a:off x="375854" y="3093470"/>
            <a:ext cx="6987471" cy="1286899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ru-RU" sz="1000" dirty="0">
              <a:solidFill>
                <a:srgbClr val="644B2D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  <a:sym typeface="Poppins"/>
              </a:rPr>
              <a:t>доставка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  <a:sym typeface="Poppins"/>
              </a:rPr>
              <a:t>21 день проживание и 5-разовое питание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  <a:sym typeface="Poppins"/>
              </a:rPr>
              <a:t>оздоровительные и культурные мероприятия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  <a:sym typeface="Poppins"/>
              </a:rPr>
              <a:t>реабилитационные услуги (массаж, ЛФК)</a:t>
            </a:r>
          </a:p>
        </p:txBody>
      </p:sp>
      <p:pic>
        <p:nvPicPr>
          <p:cNvPr id="21" name="Picture 8" descr="http://qrcoder.ru/code/?https%3A%2F%2Fdikamen.47social.ru%2F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81" y="5171787"/>
            <a:ext cx="1465675" cy="146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C2330E5-E0A9-664F-94D6-6FB74ED647F2}"/>
              </a:ext>
            </a:extLst>
          </p:cNvPr>
          <p:cNvSpPr/>
          <p:nvPr/>
        </p:nvSpPr>
        <p:spPr>
          <a:xfrm>
            <a:off x="2651356" y="5895214"/>
            <a:ext cx="247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dikamen.47social.ru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09429" y="4837550"/>
            <a:ext cx="4532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347" indent="30004" algn="just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ru-RU" sz="2000" dirty="0">
                <a:solidFill>
                  <a:srgbClr val="373C15"/>
                </a:solidFill>
                <a:latin typeface="Poppins"/>
              </a:rPr>
              <a:t>ЛОГБУ «Каменногорский ДИ»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87194" y="5589236"/>
            <a:ext cx="2169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1347" indent="30004" algn="just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ea typeface="Poppins"/>
                <a:cs typeface="Poppins"/>
              </a:rPr>
              <a:t>8 (813-78) 49-195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27" y="5040482"/>
            <a:ext cx="2085480" cy="207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BC2330E5-E0A9-664F-94D6-6FB74ED647F2}"/>
              </a:ext>
            </a:extLst>
          </p:cNvPr>
          <p:cNvSpPr/>
          <p:nvPr/>
        </p:nvSpPr>
        <p:spPr>
          <a:xfrm>
            <a:off x="7219716" y="5879512"/>
            <a:ext cx="247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gerontolog-lo.ru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22507" y="5589236"/>
            <a:ext cx="2166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ea typeface="Poppins"/>
                <a:cs typeface="Poppins"/>
              </a:rPr>
              <a:t>8 (813-68) 96-726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537027" y="4837550"/>
            <a:ext cx="5764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347" indent="30004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ru-RU" sz="2000" dirty="0">
                <a:solidFill>
                  <a:srgbClr val="373C15"/>
                </a:solidFill>
                <a:latin typeface="Poppins"/>
              </a:rPr>
              <a:t>ЛОГБУ «Геронтологический центр»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456600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40</a:t>
            </a:r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79766" y="1794429"/>
            <a:ext cx="363505" cy="363505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DB620751-7EDB-5D43-A0C7-1A0CACD7CD2C}"/>
              </a:ext>
            </a:extLst>
          </p:cNvPr>
          <p:cNvSpPr/>
          <p:nvPr/>
        </p:nvSpPr>
        <p:spPr>
          <a:xfrm>
            <a:off x="2162900" y="974485"/>
            <a:ext cx="9595964" cy="665439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«ЗДРАВНИЦА 47» – КУРС </a:t>
            </a:r>
            <a:r>
              <a:rPr lang="ru-RU" sz="2400" b="1" dirty="0">
                <a:solidFill>
                  <a:schemeClr val="tx1"/>
                </a:solidFill>
                <a:sym typeface="Poppins"/>
              </a:rPr>
              <a:t>ОЗДОРОВИТЕЛЬНОГО ОТДЫХА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33870D8A-BA29-3140-AB03-25C5EE7D0D3D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45" name="Скругленный прямоугольник 44">
              <a:extLst>
                <a:ext uri="{FF2B5EF4-FFF2-40B4-BE49-F238E27FC236}">
                  <a16:creationId xmlns:a16="http://schemas.microsoft.com/office/drawing/2014/main" xmlns="" id="{7A4C32E7-E068-0A4A-B984-49688D035DB0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4DAED21B-1A92-6747-9A55-552313F34FD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Увольнение с военной службы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EC81B92D-CD90-5B4F-855B-F3EEEA47CA91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xmlns="" id="{6519933A-C6A8-A342-A352-3250929568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B4514DB4-EA07-884D-8A9A-6B48929363EB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51" name="Скругленный прямоугольник 18">
            <a:extLst>
              <a:ext uri="{FF2B5EF4-FFF2-40B4-BE49-F238E27FC236}">
                <a16:creationId xmlns:a16="http://schemas.microsoft.com/office/drawing/2014/main" xmlns="" id="{4F5A571A-18D3-C84C-ADE1-1FCC9B99AD28}"/>
              </a:ext>
            </a:extLst>
          </p:cNvPr>
          <p:cNvSpPr/>
          <p:nvPr/>
        </p:nvSpPr>
        <p:spPr>
          <a:xfrm>
            <a:off x="375855" y="1639924"/>
            <a:ext cx="6987470" cy="1422350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b="1" dirty="0">
                <a:solidFill>
                  <a:srgbClr val="373C15"/>
                </a:solidFill>
              </a:rPr>
              <a:t>УСЛУГА НАЗНАЧАЕТСЯ</a:t>
            </a:r>
          </a:p>
          <a:p>
            <a:r>
              <a:rPr lang="ru-RU" sz="2000" dirty="0">
                <a:solidFill>
                  <a:srgbClr val="373C15"/>
                </a:solidFill>
                <a:ea typeface="Times New Roman"/>
                <a:cs typeface="Times New Roman"/>
              </a:rPr>
              <a:t>участникам СВО, получившим увечья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979774F1-1C8D-BC46-8BC9-9817ACA5E342}"/>
              </a:ext>
            </a:extLst>
          </p:cNvPr>
          <p:cNvSpPr/>
          <p:nvPr/>
        </p:nvSpPr>
        <p:spPr>
          <a:xfrm>
            <a:off x="1935611" y="2882254"/>
            <a:ext cx="3555041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44B2D"/>
                </a:solidFill>
              </a:rPr>
              <a:t>БЕСПЛАТНО</a:t>
            </a:r>
          </a:p>
        </p:txBody>
      </p:sp>
      <p:sp>
        <p:nvSpPr>
          <p:cNvPr id="57" name="Скругленный прямоугольник 18">
            <a:extLst>
              <a:ext uri="{FF2B5EF4-FFF2-40B4-BE49-F238E27FC236}">
                <a16:creationId xmlns:a16="http://schemas.microsoft.com/office/drawing/2014/main" xmlns="" id="{E94183BC-E4E8-634C-BFFD-6E79DDAEC82C}"/>
              </a:ext>
            </a:extLst>
          </p:cNvPr>
          <p:cNvSpPr/>
          <p:nvPr/>
        </p:nvSpPr>
        <p:spPr>
          <a:xfrm>
            <a:off x="7172973" y="1639924"/>
            <a:ext cx="4585890" cy="2889269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644B2D"/>
                </a:solidFill>
              </a:rPr>
              <a:t> </a:t>
            </a:r>
            <a:r>
              <a:rPr lang="ru-RU" sz="2800" b="1" dirty="0">
                <a:solidFill>
                  <a:srgbClr val="373C15"/>
                </a:solidFill>
              </a:rPr>
              <a:t>Документы для предоставления: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паспорт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заключение медицинской организации об отсутствии противопоказаний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  <a:ea typeface="Times New Roman"/>
              </a:rPr>
              <a:t>документы, подтверждающие факт получения участником СВО увечье</a:t>
            </a:r>
            <a:endParaRPr lang="ru-RU" sz="2000" dirty="0">
              <a:solidFill>
                <a:srgbClr val="373C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96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18"/>
          <p:cNvSpPr/>
          <p:nvPr/>
        </p:nvSpPr>
        <p:spPr>
          <a:xfrm>
            <a:off x="339194" y="4096059"/>
            <a:ext cx="6674555" cy="2761941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помощь в спуске/подъеме по лестничным площадкам в многоквартирных домах </a:t>
            </a:r>
          </a:p>
          <a:p>
            <a:pPr marL="355600"/>
            <a:r>
              <a:rPr lang="ru-RU" sz="2000" dirty="0">
                <a:solidFill>
                  <a:srgbClr val="373C15"/>
                </a:solidFill>
              </a:rPr>
              <a:t>и организациях социальной сферы с помощью       </a:t>
            </a:r>
            <a:r>
              <a:rPr lang="ru-RU" sz="2000" dirty="0" err="1">
                <a:solidFill>
                  <a:srgbClr val="373C15"/>
                </a:solidFill>
              </a:rPr>
              <a:t>ступенькохода</a:t>
            </a:r>
            <a:endParaRPr lang="ru-RU" sz="2000" dirty="0">
              <a:solidFill>
                <a:srgbClr val="373C15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доставка к организациям социальной сферы </a:t>
            </a:r>
          </a:p>
          <a:p>
            <a:r>
              <a:rPr lang="ru-RU" sz="2000" dirty="0">
                <a:solidFill>
                  <a:srgbClr val="373C15"/>
                </a:solidFill>
              </a:rPr>
              <a:t>      и обратно на территории Ленинградской области </a:t>
            </a:r>
          </a:p>
          <a:p>
            <a:r>
              <a:rPr lang="ru-RU" sz="2000" dirty="0">
                <a:solidFill>
                  <a:srgbClr val="373C15"/>
                </a:solidFill>
              </a:rPr>
              <a:t>      и   Санкт-Петербурга  (8 услуг в месяц) </a:t>
            </a:r>
          </a:p>
        </p:txBody>
      </p:sp>
      <p:sp>
        <p:nvSpPr>
          <p:cNvPr id="11" name="Скругленный прямоугольник 18"/>
          <p:cNvSpPr/>
          <p:nvPr/>
        </p:nvSpPr>
        <p:spPr>
          <a:xfrm>
            <a:off x="7113640" y="4147500"/>
            <a:ext cx="4905033" cy="2752336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644B2D"/>
                </a:solidFill>
              </a:rPr>
              <a:t> </a:t>
            </a:r>
            <a:r>
              <a:rPr lang="ru-RU" sz="2800" b="1" dirty="0">
                <a:solidFill>
                  <a:srgbClr val="373C15"/>
                </a:solidFill>
              </a:rPr>
              <a:t>Документы для предоставления: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заявление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паспорт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справка о подтверждении прохождения участником СВО военной службы</a:t>
            </a:r>
          </a:p>
        </p:txBody>
      </p:sp>
      <p:sp>
        <p:nvSpPr>
          <p:cNvPr id="13" name="Скругленный прямоугольник 18"/>
          <p:cNvSpPr/>
          <p:nvPr/>
        </p:nvSpPr>
        <p:spPr>
          <a:xfrm>
            <a:off x="7159349" y="1586358"/>
            <a:ext cx="4905033" cy="23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Услугу предоставляют 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Raleway"/>
              </a:rPr>
              <a:t>государственные учреждения социального обслуживания</a:t>
            </a: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Телефон для справок: 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8-800-350-06-05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41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4863590" y="1902802"/>
            <a:ext cx="468000" cy="372903"/>
            <a:chOff x="2634924" y="992303"/>
            <a:chExt cx="713810" cy="568766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384E438-82EC-E142-9D27-DDA3772151F6}"/>
              </a:ext>
            </a:extLst>
          </p:cNvPr>
          <p:cNvSpPr/>
          <p:nvPr/>
        </p:nvSpPr>
        <p:spPr>
          <a:xfrm>
            <a:off x="2162899" y="972001"/>
            <a:ext cx="9901483" cy="525482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ДОМОЙ БЕЗ ПРЕГРАД – ПОМОЩЬ В СПУСКЕ/ПОДЪЕМЕ ПО ЛЕСТНИЦЕ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7083F04-5B69-CE44-992A-28E9422B82B9}"/>
              </a:ext>
            </a:extLst>
          </p:cNvPr>
          <p:cNvSpPr/>
          <p:nvPr/>
        </p:nvSpPr>
        <p:spPr>
          <a:xfrm>
            <a:off x="1776549" y="111017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211F8AE7-4B80-C74D-B38A-ABFC2A7E0ECF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BB5B7FE0-9BFB-4047-9857-CC0248B2A2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445F018-0E3D-FD4E-BC7C-211C06D690DF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8" name="Скругленный прямоугольник 18"/>
          <p:cNvSpPr/>
          <p:nvPr/>
        </p:nvSpPr>
        <p:spPr>
          <a:xfrm>
            <a:off x="339194" y="1586358"/>
            <a:ext cx="6601235" cy="2327557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b="1" dirty="0">
                <a:solidFill>
                  <a:srgbClr val="373C15"/>
                </a:solidFill>
              </a:rPr>
              <a:t>УСЛУГА НАЗНАЧАЕТСЯ</a:t>
            </a:r>
          </a:p>
          <a:p>
            <a:r>
              <a:rPr lang="ru-RU" sz="2000" dirty="0">
                <a:solidFill>
                  <a:srgbClr val="373C15"/>
                </a:solidFill>
              </a:rPr>
              <a:t>Имеющим ограничения способности к передвижению 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участникам СВО, получившим увечье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членам семей участников СВО</a:t>
            </a: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979774F1-1C8D-BC46-8BC9-9817ACA5E342}"/>
              </a:ext>
            </a:extLst>
          </p:cNvPr>
          <p:cNvSpPr/>
          <p:nvPr/>
        </p:nvSpPr>
        <p:spPr>
          <a:xfrm>
            <a:off x="1776549" y="4055047"/>
            <a:ext cx="3555041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44B2D"/>
                </a:solidFill>
              </a:rPr>
              <a:t>БЕСПЛАТНО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69607" y="1902802"/>
            <a:ext cx="363505" cy="3635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DAED21B-1A92-6747-9A55-552313F34FD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Увольнение с военной службы</a:t>
            </a:r>
          </a:p>
        </p:txBody>
      </p:sp>
      <p:pic>
        <p:nvPicPr>
          <p:cNvPr id="2050" name="Picture 2" descr="http://qrcoder.ru/code/?https%3A%2F%2Fsocial.lenobl.ru%2Fru%2Fo-komitete%2Fpodvedomstvennye-organizatsii%2Fstacionarnye-uchrezhdeniya-socialnogo-obsluzhivaniya-naseleniya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432" y="2673319"/>
            <a:ext cx="1311568" cy="13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qrcoder.ru/code/?https%3A%2F%2Fsocial.lenobl.ru%2Fru%2Fdeiatelnost%2Fnapravleniya-raboty%2Fsocialnoe-obsl%2F2-reestr-effektivnyh-regionalnyh-praktik-tehnologij-realizuemyh-v-leni%2Fdomoj-bez-pregrad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778" y="2587916"/>
            <a:ext cx="1396971" cy="1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BC2330E5-E0A9-664F-94D6-6FB74ED647F2}"/>
              </a:ext>
            </a:extLst>
          </p:cNvPr>
          <p:cNvSpPr/>
          <p:nvPr/>
        </p:nvSpPr>
        <p:spPr>
          <a:xfrm>
            <a:off x="2480956" y="3329103"/>
            <a:ext cx="3453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Подробная информация - </a:t>
            </a:r>
          </a:p>
        </p:txBody>
      </p:sp>
    </p:spTree>
    <p:extLst>
      <p:ext uri="{BB962C8B-B14F-4D97-AF65-F5344CB8AC3E}">
        <p14:creationId xmlns:p14="http://schemas.microsoft.com/office/powerpoint/2010/main" val="2492245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78BD75A5-F1DD-5241-ADEA-DDCAF01D16F3}"/>
              </a:ext>
            </a:extLst>
          </p:cNvPr>
          <p:cNvSpPr/>
          <p:nvPr/>
        </p:nvSpPr>
        <p:spPr>
          <a:xfrm>
            <a:off x="2162899" y="974485"/>
            <a:ext cx="9756385" cy="58610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ТЕХНИЧЕСКИЕ СРЕДСТВА РЕАБИЛИТАЦИИ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8509" y="4920954"/>
            <a:ext cx="5370716" cy="1815948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7DBC00"/>
              </a:solidFill>
              <a:latin typeface="Raleway"/>
            </a:endParaRPr>
          </a:p>
        </p:txBody>
      </p:sp>
      <p:sp>
        <p:nvSpPr>
          <p:cNvPr id="17" name="Скругленный прямоугольник 17"/>
          <p:cNvSpPr/>
          <p:nvPr/>
        </p:nvSpPr>
        <p:spPr>
          <a:xfrm>
            <a:off x="367815" y="3109473"/>
            <a:ext cx="5364000" cy="181206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bIns="36000" rtlCol="0" anchor="ctr"/>
          <a:lstStyle/>
          <a:p>
            <a:pPr algn="ctr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Бесплатно для:</a:t>
            </a:r>
            <a:endParaRPr lang="ru-RU" sz="6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участников СВО, получивших увечья (ранения, контузии, травмы) </a:t>
            </a:r>
          </a:p>
          <a:p>
            <a:r>
              <a:rPr lang="ru-RU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получения необходим документ, подтверждающий факт получения увечья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членов семьи участников СВО</a:t>
            </a:r>
          </a:p>
          <a:p>
            <a:r>
              <a:rPr lang="ru-RU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получения необходим документ, подтверждающий состав семьи</a:t>
            </a:r>
          </a:p>
          <a:p>
            <a:pPr algn="ctr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90735" y="4945668"/>
            <a:ext cx="5536297" cy="1797687"/>
          </a:xfrm>
          <a:prstGeom prst="roundRect">
            <a:avLst>
              <a:gd name="adj" fmla="val 16667"/>
            </a:avLst>
          </a:prstGeom>
          <a:solidFill>
            <a:srgbClr val="FFE687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7DBC00"/>
              </a:solidFill>
              <a:latin typeface="Raleway"/>
            </a:endParaRPr>
          </a:p>
          <a:p>
            <a:pPr algn="ctr"/>
            <a:r>
              <a:rPr lang="ru-RU" sz="1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</a:rPr>
              <a:t>32 </a:t>
            </a:r>
            <a:r>
              <a:rPr lang="ru-RU" sz="1600" b="1" u="sng" dirty="0">
                <a:solidFill>
                  <a:schemeClr val="tx1"/>
                </a:solidFill>
                <a:latin typeface="Raleway"/>
              </a:rPr>
              <a:t>ДТСР (получение компенсации</a:t>
            </a:r>
            <a:r>
              <a:rPr lang="ru-RU" sz="1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</a:rPr>
              <a:t>), в том числе:</a:t>
            </a:r>
          </a:p>
          <a:p>
            <a:pPr algn="ctr"/>
            <a:endParaRPr lang="ru-RU" sz="100" b="1" u="sng" dirty="0">
              <a:solidFill>
                <a:schemeClr val="tx1">
                  <a:lumMod val="95000"/>
                  <a:lumOff val="5000"/>
                </a:schemeClr>
              </a:solidFill>
              <a:latin typeface="Raleway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</a:rPr>
              <a:t>подъемник передвижной для ванны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</a:rPr>
              <a:t>телескопический пандус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</a:rPr>
              <a:t>регулируемая опора под спину (подголовник)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</a:rPr>
              <a:t>надувная ванна (для мытья в кровати)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</a:rPr>
              <a:t>сиденье для ванной комнаты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</a:rPr>
              <a:t>надкроватный столик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Raleway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Raleway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90735" y="1769261"/>
            <a:ext cx="5536297" cy="1324170"/>
          </a:xfrm>
          <a:prstGeom prst="roundRect">
            <a:avLst>
              <a:gd name="adj" fmla="val 16667"/>
            </a:avLst>
          </a:prstGeom>
          <a:solidFill>
            <a:srgbClr val="FFE687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Получить в собственность  / </a:t>
            </a:r>
          </a:p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компенсировать стоимость </a:t>
            </a:r>
          </a:p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приобретения 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(для инвалидов</a:t>
            </a:r>
          </a:p>
          <a:p>
            <a:pPr algn="ctr"/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 счет регионального бюджета)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8509" y="1744985"/>
            <a:ext cx="5370715" cy="1348446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Получить  в пункте проката</a:t>
            </a:r>
          </a:p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 временное пользование</a:t>
            </a:r>
          </a:p>
          <a:p>
            <a:pPr algn="ctr"/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  <a:sym typeface="Poppins"/>
              </a:rPr>
              <a:t>(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  <a:sym typeface="Poppins"/>
              </a:rPr>
              <a:t>более 50 наименований</a:t>
            </a:r>
          </a:p>
          <a:p>
            <a:pPr algn="ctr"/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  <a:sym typeface="Poppins"/>
              </a:rPr>
              <a:t>+ 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консультирование по подбору ТСР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8" name="Picture 4" descr="http://qrcoder.ru/code/?https%3A%2F%2Fsocial.lenobl.ru%2Fru%2Fv-pomosh-naseleniyu%2Fpunkty-prokata-tehnicheskih-sredstv-reabilitacii%2Fadresa-punktov-prokata%2F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45" y="5140204"/>
            <a:ext cx="1408670" cy="137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715593" y="4920954"/>
            <a:ext cx="1532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Где получить: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77762" y="5259508"/>
            <a:ext cx="336485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  <a:sym typeface="Poppins"/>
              </a:rPr>
              <a:t>Пункты проката </a:t>
            </a:r>
          </a:p>
          <a:p>
            <a:pPr lvl="0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sym typeface="Poppins"/>
              </a:rPr>
              <a:t>в г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осударственных учреждениях социального обслуживания (КЦСОНы)</a:t>
            </a:r>
          </a:p>
          <a:p>
            <a:pPr lvl="0"/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16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Телефон для справок: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 8 (800) 350-06-05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Raleway"/>
            </a:endParaRPr>
          </a:p>
        </p:txBody>
      </p:sp>
      <p:sp>
        <p:nvSpPr>
          <p:cNvPr id="37" name="Скругленный прямоугольник 17"/>
          <p:cNvSpPr/>
          <p:nvPr/>
        </p:nvSpPr>
        <p:spPr>
          <a:xfrm>
            <a:off x="6190735" y="3121831"/>
            <a:ext cx="5536297" cy="181516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Raleway"/>
            </a:endParaRP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</a:rPr>
              <a:t>                   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</a:rPr>
              <a:t>                                                  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</a:rPr>
              <a:t>     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684525" y="3093432"/>
            <a:ext cx="1576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Как получить: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684526" y="4132539"/>
            <a:ext cx="2290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u="sng" dirty="0">
                <a:solidFill>
                  <a:schemeClr val="tx1">
                    <a:lumMod val="95000"/>
                    <a:lumOff val="5000"/>
                  </a:schemeClr>
                </a:solidFill>
                <a:sym typeface="Poppins"/>
              </a:rPr>
              <a:t>Прием документов</a:t>
            </a:r>
          </a:p>
          <a:p>
            <a:pPr lvl="0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sym typeface="Poppins"/>
              </a:rPr>
              <a:t>в ГБУ ЛО «МФЦ»</a:t>
            </a: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164" y="4038474"/>
            <a:ext cx="662549" cy="66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164" y="3184008"/>
            <a:ext cx="662549" cy="66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9223617" y="4244108"/>
            <a:ext cx="148861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компенсировать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251026" y="3487885"/>
            <a:ext cx="14438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получить</a:t>
            </a:r>
          </a:p>
          <a:p>
            <a:r>
              <a: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собственность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684525" y="3472496"/>
            <a:ext cx="2503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получения необходимы рекомендации в ИПРА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42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893861" y="1267537"/>
            <a:ext cx="468000" cy="372903"/>
            <a:chOff x="2634924" y="992303"/>
            <a:chExt cx="713810" cy="568766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2011" y="1268323"/>
            <a:ext cx="363505" cy="363505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B366203E-587A-8C4B-AA27-E097DC257B9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36" name="Скругленный прямоугольник 35">
              <a:extLst>
                <a:ext uri="{FF2B5EF4-FFF2-40B4-BE49-F238E27FC236}">
                  <a16:creationId xmlns:a16="http://schemas.microsoft.com/office/drawing/2014/main" xmlns="" id="{847BA3C2-84D9-744B-B5AE-B1E09593FFC2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6FCD917C-AFCB-2E48-B507-A815E300FFC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Увольнение с военной службы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FF7917EE-B612-0248-B596-53256D59982D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xmlns="" id="{853079C9-5926-EE49-BED8-C2367C64CF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6DC7F10C-0C40-B946-BB85-200ABEA7C27F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7E8F9A07-26C5-FD4D-A13E-7526A5E7ED52}"/>
              </a:ext>
            </a:extLst>
          </p:cNvPr>
          <p:cNvSpPr/>
          <p:nvPr/>
        </p:nvSpPr>
        <p:spPr>
          <a:xfrm>
            <a:off x="462011" y="1855560"/>
            <a:ext cx="1025782" cy="694691"/>
          </a:xfrm>
          <a:prstGeom prst="roundRect">
            <a:avLst/>
          </a:prstGeom>
          <a:solidFill>
            <a:srgbClr val="644B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СПОСОБ 1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xmlns="" id="{8E4AAEC8-99E3-D54A-8A19-4C60544D2DA2}"/>
              </a:ext>
            </a:extLst>
          </p:cNvPr>
          <p:cNvSpPr/>
          <p:nvPr/>
        </p:nvSpPr>
        <p:spPr>
          <a:xfrm>
            <a:off x="6270945" y="1855559"/>
            <a:ext cx="1025782" cy="694691"/>
          </a:xfrm>
          <a:prstGeom prst="roundRect">
            <a:avLst/>
          </a:prstGeom>
          <a:solidFill>
            <a:srgbClr val="644B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СПОСОБ 2</a:t>
            </a:r>
          </a:p>
        </p:txBody>
      </p:sp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xmlns="" id="{6FB097CC-7EE4-F247-AD1E-FE346FF1251A}"/>
              </a:ext>
            </a:extLst>
          </p:cNvPr>
          <p:cNvSpPr/>
          <p:nvPr/>
        </p:nvSpPr>
        <p:spPr>
          <a:xfrm>
            <a:off x="6001881" y="1560590"/>
            <a:ext cx="5917403" cy="5328000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21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18"/>
          <p:cNvSpPr/>
          <p:nvPr/>
        </p:nvSpPr>
        <p:spPr>
          <a:xfrm>
            <a:off x="387472" y="3975283"/>
            <a:ext cx="5695828" cy="2761941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предоставление помощника по уходу                    на дому (от 10 до 28 часов в неделю                     по индивидуальному графику)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возможность частичного высвобождения времени родственника, осуществлявшего уход, и обеспечения его трудовой занятости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2000" dirty="0">
              <a:solidFill>
                <a:srgbClr val="373C15"/>
              </a:solidFill>
            </a:endParaRPr>
          </a:p>
        </p:txBody>
      </p:sp>
      <p:sp>
        <p:nvSpPr>
          <p:cNvPr id="11" name="Скругленный прямоугольник 18"/>
          <p:cNvSpPr/>
          <p:nvPr/>
        </p:nvSpPr>
        <p:spPr>
          <a:xfrm>
            <a:off x="6400801" y="3984888"/>
            <a:ext cx="5663581" cy="2752336"/>
          </a:xfrm>
          <a:prstGeom prst="roundRect">
            <a:avLst>
              <a:gd name="adj" fmla="val 16667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644B2D"/>
                </a:solidFill>
              </a:rPr>
              <a:t> </a:t>
            </a:r>
            <a:r>
              <a:rPr lang="ru-RU" sz="2800" b="1" dirty="0">
                <a:solidFill>
                  <a:srgbClr val="373C15"/>
                </a:solidFill>
              </a:rPr>
              <a:t>Документы для предоставления: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заявление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паспорт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справка о подтверждении прохождения участником СВО военной службы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3C15"/>
                </a:solidFill>
              </a:rPr>
              <a:t>заключение медицинской организации об отсутствии противопоказаний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373C1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43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5312964" y="2076652"/>
            <a:ext cx="468000" cy="372903"/>
            <a:chOff x="2634924" y="992303"/>
            <a:chExt cx="713810" cy="568766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384E438-82EC-E142-9D27-DDA3772151F6}"/>
              </a:ext>
            </a:extLst>
          </p:cNvPr>
          <p:cNvSpPr/>
          <p:nvPr/>
        </p:nvSpPr>
        <p:spPr>
          <a:xfrm>
            <a:off x="2162899" y="972001"/>
            <a:ext cx="9901483" cy="525482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СИСТЕМА ДОЛГОВРЕМЕННОГО УХОДА 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7083F04-5B69-CE44-992A-28E9422B82B9}"/>
              </a:ext>
            </a:extLst>
          </p:cNvPr>
          <p:cNvSpPr/>
          <p:nvPr/>
        </p:nvSpPr>
        <p:spPr>
          <a:xfrm>
            <a:off x="1776549" y="111017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211F8AE7-4B80-C74D-B38A-ABFC2A7E0ECF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BB5B7FE0-9BFB-4047-9857-CC0248B2A2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445F018-0E3D-FD4E-BC7C-211C06D690DF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8" name="Скругленный прямоугольник 18"/>
          <p:cNvSpPr/>
          <p:nvPr/>
        </p:nvSpPr>
        <p:spPr>
          <a:xfrm>
            <a:off x="375855" y="1639923"/>
            <a:ext cx="5707445" cy="2327557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ru-RU" sz="2800" b="1" dirty="0">
                <a:solidFill>
                  <a:srgbClr val="373C15"/>
                </a:solidFill>
              </a:rPr>
              <a:t>УСЛУГА НАЗНАЧАЕТСЯ</a:t>
            </a:r>
          </a:p>
          <a:p>
            <a:r>
              <a:rPr lang="ru-RU" sz="2000" dirty="0">
                <a:solidFill>
                  <a:srgbClr val="373C15"/>
                </a:solidFill>
              </a:rPr>
              <a:t>Нуждающимся в уходе на дому: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участникам СВО </a:t>
            </a:r>
            <a:r>
              <a:rPr lang="ru-RU" dirty="0">
                <a:solidFill>
                  <a:srgbClr val="373C15"/>
                </a:solidFill>
              </a:rPr>
              <a:t>(на всей территории Ленинградской области)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373C15"/>
                </a:solidFill>
              </a:rPr>
              <a:t>членам семей участников СВО                               </a:t>
            </a:r>
            <a:r>
              <a:rPr lang="ru-RU" dirty="0">
                <a:solidFill>
                  <a:srgbClr val="373C15"/>
                </a:solidFill>
              </a:rPr>
              <a:t>(во Всеволожском,  Выборгском, Гатчинском                  и Тихвинском районах)</a:t>
            </a: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979774F1-1C8D-BC46-8BC9-9817ACA5E342}"/>
              </a:ext>
            </a:extLst>
          </p:cNvPr>
          <p:cNvSpPr/>
          <p:nvPr/>
        </p:nvSpPr>
        <p:spPr>
          <a:xfrm>
            <a:off x="1947230" y="3787460"/>
            <a:ext cx="3555041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44B2D"/>
                </a:solidFill>
              </a:rPr>
              <a:t>БЕСПЛАТНО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61671" y="2086050"/>
            <a:ext cx="363505" cy="3635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DAED21B-1A92-6747-9A55-552313F34FD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Увольнение с военной службы</a:t>
            </a:r>
          </a:p>
        </p:txBody>
      </p:sp>
      <p:pic>
        <p:nvPicPr>
          <p:cNvPr id="19" name="Picture 2" descr="http://qrcoder.ru/code/?https%3A%2F%2Fcszn.info%2Fabout%2Fstructure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415" y="2310208"/>
            <a:ext cx="1625088" cy="16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8"/>
          <p:cNvSpPr/>
          <p:nvPr/>
        </p:nvSpPr>
        <p:spPr>
          <a:xfrm>
            <a:off x="6400801" y="1676882"/>
            <a:ext cx="5663582" cy="2201102"/>
          </a:xfrm>
          <a:prstGeom prst="roundRect">
            <a:avLst>
              <a:gd name="adj" fmla="val 16667"/>
            </a:avLst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Услугу предоставляют 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Raleway"/>
              </a:rPr>
              <a:t>государственные учреждения социального обслуживания</a:t>
            </a: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Телефон для справок: 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8-800-350-06-05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126959" y="3427552"/>
            <a:ext cx="3506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Raleway"/>
              </a:rPr>
              <a:t>Получить услугу - </a:t>
            </a:r>
          </a:p>
        </p:txBody>
      </p:sp>
    </p:spTree>
    <p:extLst>
      <p:ext uri="{BB962C8B-B14F-4D97-AF65-F5344CB8AC3E}">
        <p14:creationId xmlns:p14="http://schemas.microsoft.com/office/powerpoint/2010/main" val="2055051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3816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Увольнение с военной службы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66E640-A264-BC4E-8113-DCCCB9D5A6A5}"/>
              </a:ext>
            </a:extLst>
          </p:cNvPr>
          <p:cNvSpPr txBox="1"/>
          <p:nvPr/>
        </p:nvSpPr>
        <p:spPr>
          <a:xfrm>
            <a:off x="270448" y="1541998"/>
            <a:ext cx="9863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ВЕТЕРАНАМ БОЕВЫХ ДЕЙСТВИЙ – </a:t>
            </a:r>
          </a:p>
          <a:p>
            <a:r>
              <a:rPr lang="ru-RU" sz="3600" b="1" dirty="0"/>
              <a:t>ИНВАЛИДАМ </a:t>
            </a:r>
            <a:r>
              <a:rPr lang="en-US" sz="3600" b="1" dirty="0"/>
              <a:t>I </a:t>
            </a:r>
            <a:r>
              <a:rPr lang="ru-RU" sz="3600" b="1" dirty="0"/>
              <a:t>и </a:t>
            </a:r>
            <a:r>
              <a:rPr lang="en-US" sz="3600" b="1" dirty="0"/>
              <a:t>II </a:t>
            </a:r>
            <a:r>
              <a:rPr lang="ru-RU" sz="3600" b="1" dirty="0"/>
              <a:t>группы 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452D79B3-1847-ED4A-9BEF-4F1BEACE3E48}"/>
              </a:ext>
            </a:extLst>
          </p:cNvPr>
          <p:cNvSpPr/>
          <p:nvPr/>
        </p:nvSpPr>
        <p:spPr>
          <a:xfrm>
            <a:off x="290740" y="2889264"/>
            <a:ext cx="4858686" cy="1370698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A4AD5D98-BDC1-D148-8A12-38A031BD822A}"/>
              </a:ext>
            </a:extLst>
          </p:cNvPr>
          <p:cNvSpPr/>
          <p:nvPr/>
        </p:nvSpPr>
        <p:spPr>
          <a:xfrm>
            <a:off x="450741" y="3036078"/>
            <a:ext cx="4538683" cy="1058612"/>
          </a:xfrm>
          <a:prstGeom prst="roundRect">
            <a:avLst/>
          </a:prstGeom>
          <a:solidFill>
            <a:srgbClr val="644B2D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Специальное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транспортное обслуживание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(социальное такси)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F659728-DAD6-B54B-88D0-402806EBC50E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44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452D79B3-1847-ED4A-9BEF-4F1BEACE3E48}"/>
              </a:ext>
            </a:extLst>
          </p:cNvPr>
          <p:cNvSpPr/>
          <p:nvPr/>
        </p:nvSpPr>
        <p:spPr>
          <a:xfrm>
            <a:off x="290740" y="4718064"/>
            <a:ext cx="4858686" cy="1370698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A4AD5D98-BDC1-D148-8A12-38A031BD822A}"/>
              </a:ext>
            </a:extLst>
          </p:cNvPr>
          <p:cNvSpPr/>
          <p:nvPr/>
        </p:nvSpPr>
        <p:spPr>
          <a:xfrm>
            <a:off x="450741" y="4864878"/>
            <a:ext cx="4538683" cy="1058612"/>
          </a:xfrm>
          <a:prstGeom prst="roundRect">
            <a:avLst/>
          </a:prstGeom>
          <a:solidFill>
            <a:srgbClr val="644B2D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Бесплатно 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6 поездок в месяц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72" y="2683842"/>
            <a:ext cx="6516952" cy="3666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qrcoder.ru/code/?https%3A%2F%2Fcszn.info%2Fuslugi%2Ftaxi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47" y="1473456"/>
            <a:ext cx="1158661" cy="115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BC2330E5-E0A9-664F-94D6-6FB74ED647F2}"/>
              </a:ext>
            </a:extLst>
          </p:cNvPr>
          <p:cNvSpPr/>
          <p:nvPr/>
        </p:nvSpPr>
        <p:spPr>
          <a:xfrm>
            <a:off x="9187408" y="1613575"/>
            <a:ext cx="2476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b="1" dirty="0"/>
              <a:t>Определение права на предоставление услуг социального такси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59089" y="2173400"/>
            <a:ext cx="363505" cy="36350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71DC2A8-894F-EB47-9EF5-4B777AA8DF33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D18677-644B-1742-BF68-F9BBEE4ED62E}"/>
              </a:ext>
            </a:extLst>
          </p:cNvPr>
          <p:cNvSpPr txBox="1"/>
          <p:nvPr/>
        </p:nvSpPr>
        <p:spPr>
          <a:xfrm>
            <a:off x="2204539" y="995658"/>
            <a:ext cx="9863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СОЦИАЛЬНОЕ ТАКСИ ВЕТЕРАНАМ БОЕВЫХ ДЕЙСТВИЙ – ИНВАЛИДАМ </a:t>
            </a:r>
          </a:p>
        </p:txBody>
      </p:sp>
      <p:pic>
        <p:nvPicPr>
          <p:cNvPr id="2052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2" t="25018" r="16887" b="18465"/>
          <a:stretch>
            <a:fillRect/>
          </a:stretch>
        </p:blipFill>
        <p:spPr bwMode="auto">
          <a:xfrm>
            <a:off x="5359972" y="2683843"/>
            <a:ext cx="6516952" cy="366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193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xmlns="" id="{8954105C-1D93-1049-9B5B-BD288C7B0BCD}"/>
              </a:ext>
            </a:extLst>
          </p:cNvPr>
          <p:cNvSpPr>
            <a:spLocks/>
          </p:cNvSpPr>
          <p:nvPr/>
        </p:nvSpPr>
        <p:spPr>
          <a:xfrm>
            <a:off x="3326561" y="6000962"/>
            <a:ext cx="5816733" cy="778557"/>
          </a:xfrm>
          <a:prstGeom prst="roundRect">
            <a:avLst>
              <a:gd name="adj" fmla="val 11795"/>
            </a:avLst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45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FB9148BB-CED4-4E42-A84C-35597F9A3DF8}"/>
              </a:ext>
            </a:extLst>
          </p:cNvPr>
          <p:cNvSpPr txBox="1"/>
          <p:nvPr/>
        </p:nvSpPr>
        <p:spPr>
          <a:xfrm>
            <a:off x="4143433" y="6143737"/>
            <a:ext cx="541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</a:rPr>
              <a:t>АДРЕСА ФИЛИАЛОВ </a:t>
            </a:r>
          </a:p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</a:rPr>
              <a:t>ЦЕНТРА ЗАНЯТОСТИ НАСЕЛЕНИЯ ЛЕНИНГРАДСКОЙ ОБЛАСТИ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3F10F6A2-ADCA-104F-AA3A-8191BD220BF9}"/>
              </a:ext>
            </a:extLst>
          </p:cNvPr>
          <p:cNvSpPr txBox="1"/>
          <p:nvPr/>
        </p:nvSpPr>
        <p:spPr>
          <a:xfrm>
            <a:off x="790344" y="1819207"/>
            <a:ext cx="27356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 микрозаймам региональной микрокредитной компании для ИП </a:t>
            </a:r>
          </a:p>
          <a:p>
            <a:r>
              <a:rPr lang="ru-RU" sz="2000" dirty="0"/>
              <a:t>и самозанятых</a:t>
            </a: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571807" y="2224793"/>
            <a:ext cx="355032" cy="355032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7F528626-0149-E145-9FD6-EB54E2D069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6990" y="3609166"/>
            <a:ext cx="512130" cy="512130"/>
          </a:xfrm>
          <a:prstGeom prst="rect">
            <a:avLst/>
          </a:prstGeom>
        </p:spPr>
      </p:pic>
      <p:sp>
        <p:nvSpPr>
          <p:cNvPr id="80" name="Скругленный прямоугольник 79">
            <a:extLst>
              <a:ext uri="{FF2B5EF4-FFF2-40B4-BE49-F238E27FC236}">
                <a16:creationId xmlns:a16="http://schemas.microsoft.com/office/drawing/2014/main" xmlns="" id="{AFA34692-9DC1-AE4C-A2E6-28E1ADAC7522}"/>
              </a:ext>
            </a:extLst>
          </p:cNvPr>
          <p:cNvSpPr/>
          <p:nvPr/>
        </p:nvSpPr>
        <p:spPr>
          <a:xfrm>
            <a:off x="298116" y="1657150"/>
            <a:ext cx="3765884" cy="3748159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xmlns="" id="{8954105C-1D93-1049-9B5B-BD288C7B0BCD}"/>
              </a:ext>
            </a:extLst>
          </p:cNvPr>
          <p:cNvSpPr>
            <a:spLocks/>
          </p:cNvSpPr>
          <p:nvPr/>
        </p:nvSpPr>
        <p:spPr>
          <a:xfrm>
            <a:off x="411080" y="1819207"/>
            <a:ext cx="3523843" cy="3388741"/>
          </a:xfrm>
          <a:prstGeom prst="roundRect">
            <a:avLst>
              <a:gd name="adj" fmla="val 11795"/>
            </a:avLst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292770" y="2034810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AFA34692-9DC1-AE4C-A2E6-28E1ADAC7522}"/>
              </a:ext>
            </a:extLst>
          </p:cNvPr>
          <p:cNvSpPr/>
          <p:nvPr/>
        </p:nvSpPr>
        <p:spPr>
          <a:xfrm>
            <a:off x="4286249" y="1524707"/>
            <a:ext cx="3939323" cy="2183694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8954105C-1D93-1049-9B5B-BD288C7B0BCD}"/>
              </a:ext>
            </a:extLst>
          </p:cNvPr>
          <p:cNvSpPr>
            <a:spLocks/>
          </p:cNvSpPr>
          <p:nvPr/>
        </p:nvSpPr>
        <p:spPr>
          <a:xfrm>
            <a:off x="4424488" y="1657150"/>
            <a:ext cx="3709862" cy="1914504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566CDEED-1695-2D43-9587-29A463E8A868}"/>
              </a:ext>
            </a:extLst>
          </p:cNvPr>
          <p:cNvSpPr txBox="1"/>
          <p:nvPr/>
        </p:nvSpPr>
        <p:spPr>
          <a:xfrm>
            <a:off x="4488224" y="1757832"/>
            <a:ext cx="37032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>
                <a:solidFill>
                  <a:srgbClr val="373C15"/>
                </a:solidFill>
              </a:rPr>
              <a:t>ТРУДОУСТРОЙСТВО И ОБУЧЕНИЕ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194" y="1526190"/>
            <a:ext cx="1220042" cy="122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8127280" y="2297971"/>
            <a:ext cx="3076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Портал «Работа в России»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8318500" y="2293165"/>
            <a:ext cx="2590800" cy="961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xmlns="" id="{AFA34692-9DC1-AE4C-A2E6-28E1ADAC7522}"/>
              </a:ext>
            </a:extLst>
          </p:cNvPr>
          <p:cNvSpPr/>
          <p:nvPr/>
        </p:nvSpPr>
        <p:spPr>
          <a:xfrm>
            <a:off x="8464550" y="2706123"/>
            <a:ext cx="3572686" cy="2699186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8954105C-1D93-1049-9B5B-BD288C7B0BCD}"/>
              </a:ext>
            </a:extLst>
          </p:cNvPr>
          <p:cNvSpPr>
            <a:spLocks/>
          </p:cNvSpPr>
          <p:nvPr/>
        </p:nvSpPr>
        <p:spPr>
          <a:xfrm>
            <a:off x="8596601" y="2788879"/>
            <a:ext cx="3308584" cy="2523416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8712699" y="3009001"/>
            <a:ext cx="3192485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/>
              <a:t>ДОКУМЕНТЫ:</a:t>
            </a:r>
          </a:p>
          <a:p>
            <a:endParaRPr lang="ru-RU" sz="400" dirty="0"/>
          </a:p>
          <a:p>
            <a:r>
              <a:rPr lang="ru-RU" sz="1700" dirty="0"/>
              <a:t>Паспорт и заявление</a:t>
            </a:r>
          </a:p>
          <a:p>
            <a:endParaRPr lang="ru-RU" sz="400" dirty="0"/>
          </a:p>
          <a:p>
            <a:endParaRPr lang="ru-RU" sz="400" dirty="0"/>
          </a:p>
          <a:p>
            <a:r>
              <a:rPr lang="ru-RU" sz="1700" dirty="0"/>
              <a:t>Документы, подтверждающие участие в СВО</a:t>
            </a:r>
          </a:p>
          <a:p>
            <a:endParaRPr lang="ru-RU" sz="400" dirty="0"/>
          </a:p>
          <a:p>
            <a:endParaRPr lang="ru-RU" sz="400" dirty="0"/>
          </a:p>
          <a:p>
            <a:r>
              <a:rPr lang="ru-RU" sz="1700" dirty="0"/>
              <a:t>Документы, подтверждающие родственную связь для членов семей 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4595805" y="2161810"/>
            <a:ext cx="322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Статус безработного не нужен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4595436" y="2592987"/>
            <a:ext cx="3431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Подача заявления через портал «Работа в России» (</a:t>
            </a:r>
            <a:r>
              <a:rPr lang="en-US" dirty="0"/>
              <a:t>trudvsem.ru</a:t>
            </a:r>
            <a:r>
              <a:rPr lang="ru-RU" dirty="0"/>
              <a:t>) или в центре занятости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566CDEED-1695-2D43-9587-29A463E8A868}"/>
              </a:ext>
            </a:extLst>
          </p:cNvPr>
          <p:cNvSpPr txBox="1"/>
          <p:nvPr/>
        </p:nvSpPr>
        <p:spPr>
          <a:xfrm>
            <a:off x="473098" y="1945517"/>
            <a:ext cx="3590902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Психологическая поддержка</a:t>
            </a: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Социальная адаптация</a:t>
            </a: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800" dirty="0">
                <a:solidFill>
                  <a:srgbClr val="373C15"/>
                </a:solidFill>
              </a:rPr>
              <a:t> </a:t>
            </a: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Профессиональная ориентация</a:t>
            </a: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Сопровождение </a:t>
            </a: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до трудоустройства</a:t>
            </a: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endParaRPr lang="ru-RU" sz="500" dirty="0">
              <a:solidFill>
                <a:srgbClr val="373C15"/>
              </a:solidFill>
            </a:endParaRPr>
          </a:p>
          <a:p>
            <a:pPr marL="177800">
              <a:tabLst>
                <a:tab pos="0" algn="l"/>
                <a:tab pos="72000" algn="l"/>
              </a:tabLst>
            </a:pPr>
            <a:r>
              <a:rPr lang="ru-RU" sz="2000" dirty="0">
                <a:solidFill>
                  <a:srgbClr val="373C15"/>
                </a:solidFill>
              </a:rPr>
              <a:t>Закрепление карьерных консультантов </a:t>
            </a: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AFA34692-9DC1-AE4C-A2E6-28E1ADAC7522}"/>
              </a:ext>
            </a:extLst>
          </p:cNvPr>
          <p:cNvSpPr/>
          <p:nvPr/>
        </p:nvSpPr>
        <p:spPr>
          <a:xfrm>
            <a:off x="5200649" y="3869448"/>
            <a:ext cx="2533651" cy="1535861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2" name="Прямая со стрелкой 161"/>
          <p:cNvCxnSpPr>
            <a:stCxn id="80" idx="3"/>
          </p:cNvCxnSpPr>
          <p:nvPr/>
        </p:nvCxnSpPr>
        <p:spPr>
          <a:xfrm>
            <a:off x="4064000" y="3531230"/>
            <a:ext cx="1094991" cy="113336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Скругленный прямоугольник 162">
            <a:extLst>
              <a:ext uri="{FF2B5EF4-FFF2-40B4-BE49-F238E27FC236}">
                <a16:creationId xmlns:a16="http://schemas.microsoft.com/office/drawing/2014/main" xmlns="" id="{8954105C-1D93-1049-9B5B-BD288C7B0BCD}"/>
              </a:ext>
            </a:extLst>
          </p:cNvPr>
          <p:cNvSpPr>
            <a:spLocks/>
          </p:cNvSpPr>
          <p:nvPr/>
        </p:nvSpPr>
        <p:spPr>
          <a:xfrm>
            <a:off x="5283200" y="3945167"/>
            <a:ext cx="2391678" cy="1354427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AD7C1D88-232D-8449-8981-4B2093D39B37}"/>
              </a:ext>
            </a:extLst>
          </p:cNvPr>
          <p:cNvSpPr txBox="1"/>
          <p:nvPr/>
        </p:nvSpPr>
        <p:spPr>
          <a:xfrm>
            <a:off x="5491344" y="3992572"/>
            <a:ext cx="25353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/>
              <a:t>Статус безработного </a:t>
            </a:r>
          </a:p>
          <a:p>
            <a:r>
              <a:rPr lang="ru-RU" sz="1700" dirty="0"/>
              <a:t>не нужен</a:t>
            </a:r>
          </a:p>
          <a:p>
            <a:endParaRPr lang="ru-RU" sz="400" dirty="0"/>
          </a:p>
          <a:p>
            <a:endParaRPr lang="ru-RU" sz="400" dirty="0"/>
          </a:p>
          <a:p>
            <a:r>
              <a:rPr lang="ru-RU" sz="1700" dirty="0"/>
              <a:t>Личное обращение </a:t>
            </a:r>
          </a:p>
          <a:p>
            <a:r>
              <a:rPr lang="ru-RU" sz="1700" dirty="0"/>
              <a:t>в центр занятости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293976" y="2499324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285416" y="3034401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300326" y="3790114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293149" y="4526432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4307552" y="2660036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4304078" y="2215639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5165020" y="4181110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5159746" y="4813721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8481396" y="4447068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8473651" y="3877783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073B2EC8-7210-2946-84D2-1E9FBD7CD5AA}"/>
              </a:ext>
            </a:extLst>
          </p:cNvPr>
          <p:cNvSpPr>
            <a:spLocks noChangeAspect="1"/>
          </p:cNvSpPr>
          <p:nvPr/>
        </p:nvSpPr>
        <p:spPr>
          <a:xfrm>
            <a:off x="8473651" y="3373317"/>
            <a:ext cx="246908" cy="246908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1630" y="4844443"/>
            <a:ext cx="363505" cy="363505"/>
          </a:xfrm>
          <a:prstGeom prst="rect">
            <a:avLst/>
          </a:prstGeom>
        </p:spPr>
      </p:pic>
      <p:grpSp>
        <p:nvGrpSpPr>
          <p:cNvPr id="72" name="Группа 71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3269789" y="4831025"/>
            <a:ext cx="468000" cy="372903"/>
            <a:chOff x="2634924" y="992303"/>
            <a:chExt cx="713810" cy="568766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0FCD804F-CE3E-0044-954B-D3DCA5D04E79}"/>
              </a:ext>
            </a:extLst>
          </p:cNvPr>
          <p:cNvSpPr/>
          <p:nvPr/>
        </p:nvSpPr>
        <p:spPr>
          <a:xfrm>
            <a:off x="-1" y="5632285"/>
            <a:ext cx="12192719" cy="292265"/>
          </a:xfrm>
          <a:prstGeom prst="roundRect">
            <a:avLst>
              <a:gd name="adj" fmla="val 19948"/>
            </a:avLst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373C15"/>
                </a:solidFill>
              </a:rPr>
              <a:t>Горячая линия 8-800-350-47-47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44" y="1619506"/>
            <a:ext cx="1666658" cy="652021"/>
          </a:xfrm>
          <a:prstGeom prst="rect">
            <a:avLst/>
          </a:prstGeom>
        </p:spPr>
      </p:pic>
      <p:pic>
        <p:nvPicPr>
          <p:cNvPr id="5" name="Picture 2" descr="C:\Users\e.korobkova\Desktop\image_2023_07_20T10_54_21_024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55" y="6013662"/>
            <a:ext cx="753157" cy="7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.korobkova\Desktop\_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56" y="5664200"/>
            <a:ext cx="203534" cy="2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Скругленный прямоугольник 80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9" y="111017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Увольнение с военной службы</a:t>
            </a:r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7440878" y="3191564"/>
            <a:ext cx="468000" cy="372903"/>
            <a:chOff x="2634924" y="992303"/>
            <a:chExt cx="713810" cy="568766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14E08342-9CEF-BF42-A090-80C4FC1892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20531" y="3191564"/>
            <a:ext cx="363505" cy="363505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61245618-2AA6-074D-B044-4D5D5A2B1617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ТРУДОУСТРОЙСТВО</a:t>
            </a:r>
          </a:p>
        </p:txBody>
      </p:sp>
    </p:spTree>
    <p:extLst>
      <p:ext uri="{BB962C8B-B14F-4D97-AF65-F5344CB8AC3E}">
        <p14:creationId xmlns:p14="http://schemas.microsoft.com/office/powerpoint/2010/main" val="93960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AF9564-F87A-8F47-9459-DDE9F83ECEF9}"/>
              </a:ext>
            </a:extLst>
          </p:cNvPr>
          <p:cNvSpPr/>
          <p:nvPr/>
        </p:nvSpPr>
        <p:spPr>
          <a:xfrm>
            <a:off x="4028067" y="1668163"/>
            <a:ext cx="3240000" cy="2990990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93C7C282-6C78-C848-B849-7DCB01DFE40C}"/>
              </a:ext>
            </a:extLst>
          </p:cNvPr>
          <p:cNvSpPr/>
          <p:nvPr/>
        </p:nvSpPr>
        <p:spPr>
          <a:xfrm>
            <a:off x="4199949" y="2084589"/>
            <a:ext cx="2736000" cy="2227808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693ABA2-1A9C-F24F-81A7-379A25CA6180}"/>
              </a:ext>
            </a:extLst>
          </p:cNvPr>
          <p:cNvSpPr txBox="1"/>
          <p:nvPr/>
        </p:nvSpPr>
        <p:spPr>
          <a:xfrm>
            <a:off x="4120758" y="1653883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ГАЗ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A3B5FC49-768B-9B4E-BADF-0B501AADBD61}"/>
              </a:ext>
            </a:extLst>
          </p:cNvPr>
          <p:cNvSpPr>
            <a:spLocks noChangeAspect="1"/>
          </p:cNvSpPr>
          <p:nvPr/>
        </p:nvSpPr>
        <p:spPr>
          <a:xfrm>
            <a:off x="4081398" y="2444382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46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4283119" y="2335254"/>
            <a:ext cx="2550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Возмещение затрат на выполнение работ по газификации домовладений </a:t>
            </a:r>
            <a:r>
              <a:rPr lang="ru-RU" sz="2000" b="1" dirty="0"/>
              <a:t>ветеранов боевых действий</a:t>
            </a: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xmlns="" id="{2C2AD32F-649A-9E45-8034-8C40D66CF70F}"/>
              </a:ext>
            </a:extLst>
          </p:cNvPr>
          <p:cNvSpPr/>
          <p:nvPr/>
        </p:nvSpPr>
        <p:spPr>
          <a:xfrm>
            <a:off x="291693" y="1656670"/>
            <a:ext cx="3381116" cy="3043455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A693ABA2-1A9C-F24F-81A7-379A25CA6180}"/>
              </a:ext>
            </a:extLst>
          </p:cNvPr>
          <p:cNvSpPr txBox="1"/>
          <p:nvPr/>
        </p:nvSpPr>
        <p:spPr>
          <a:xfrm>
            <a:off x="485058" y="1664078"/>
            <a:ext cx="18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ДРЕВЕСИНА</a:t>
            </a:r>
          </a:p>
        </p:txBody>
      </p:sp>
      <p:pic>
        <p:nvPicPr>
          <p:cNvPr id="2050" name="Picture 2" descr="http://qrcoder.ru/code/?https%3A%2F%2Fconnectgas.ru%2F&amp;4&amp;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4958"/>
          <a:stretch/>
        </p:blipFill>
        <p:spPr bwMode="auto">
          <a:xfrm>
            <a:off x="6070063" y="3853961"/>
            <a:ext cx="1360842" cy="13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9" y="111017"/>
            <a:ext cx="9525411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Увольнение с военной службы</a:t>
            </a: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717BCC4C-5713-6642-B813-A097C056248E}"/>
              </a:ext>
            </a:extLst>
          </p:cNvPr>
          <p:cNvSpPr>
            <a:spLocks/>
          </p:cNvSpPr>
          <p:nvPr/>
        </p:nvSpPr>
        <p:spPr>
          <a:xfrm>
            <a:off x="502516" y="2128032"/>
            <a:ext cx="2846993" cy="2191751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http://qrcoder.ru/code/?https%3A%2F%2Fnature.lenobl.ru%2Fru%2Fdeiatelnost%2Flesopolzovanie%2Fvnimaniyu-grazhdan%2Fzagotovka-drevesiny-dlya-sobstvennyh-nuzhd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08" y="3899122"/>
            <a:ext cx="1255967" cy="12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577566" y="2348634"/>
            <a:ext cx="26510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Заготовка древесины для строительства жилых домов до 150 куб. </a:t>
            </a:r>
            <a:r>
              <a:rPr lang="ru-RU" sz="2000" b="1" dirty="0"/>
              <a:t>на ветеранов боевых действий </a:t>
            </a:r>
            <a:r>
              <a:rPr lang="ru-RU" dirty="0"/>
              <a:t>(однократно)</a:t>
            </a:r>
            <a:endParaRPr lang="ru-RU" b="1" dirty="0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xmlns="" id="{A3B5FC49-768B-9B4E-BADF-0B501AADBD61}"/>
              </a:ext>
            </a:extLst>
          </p:cNvPr>
          <p:cNvSpPr>
            <a:spLocks noChangeAspect="1"/>
          </p:cNvSpPr>
          <p:nvPr/>
        </p:nvSpPr>
        <p:spPr>
          <a:xfrm>
            <a:off x="359058" y="2432275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16C722DC-E22D-F642-9F8C-F7D4213AAF41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ДОПОЛНИТЕЛЬНЫЕ МЕРЫ ПОДДЕРЖКИ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073CAC9-638A-5B4A-B24E-D43953D4B2C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5799" y="1658315"/>
            <a:ext cx="363505" cy="39738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5F815A5-0F23-AB4A-9238-4FA22AE6BE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6004" y="1718165"/>
            <a:ext cx="363505" cy="397383"/>
          </a:xfrm>
          <a:prstGeom prst="rect">
            <a:avLst/>
          </a:prstGeom>
        </p:spPr>
      </p:pic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xmlns="" id="{E41A7863-24B5-A34D-A542-FD0ABB7CD534}"/>
              </a:ext>
            </a:extLst>
          </p:cNvPr>
          <p:cNvSpPr/>
          <p:nvPr/>
        </p:nvSpPr>
        <p:spPr>
          <a:xfrm>
            <a:off x="7607073" y="1667170"/>
            <a:ext cx="3949941" cy="2991984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07274381-879B-3F41-92A1-637E35644D19}"/>
              </a:ext>
            </a:extLst>
          </p:cNvPr>
          <p:cNvSpPr>
            <a:spLocks/>
          </p:cNvSpPr>
          <p:nvPr/>
        </p:nvSpPr>
        <p:spPr>
          <a:xfrm>
            <a:off x="8115834" y="2079466"/>
            <a:ext cx="3441179" cy="1581575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15EC82E3-3771-6748-84B3-3AF43D6B96A9}"/>
              </a:ext>
            </a:extLst>
          </p:cNvPr>
          <p:cNvSpPr txBox="1"/>
          <p:nvPr/>
        </p:nvSpPr>
        <p:spPr>
          <a:xfrm>
            <a:off x="7853025" y="1636418"/>
            <a:ext cx="2585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Здравоохранение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094ADFD2-071A-9346-A242-A9F0187097B9}"/>
              </a:ext>
            </a:extLst>
          </p:cNvPr>
          <p:cNvSpPr txBox="1"/>
          <p:nvPr/>
        </p:nvSpPr>
        <p:spPr>
          <a:xfrm>
            <a:off x="8249286" y="2305439"/>
            <a:ext cx="2550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/>
          </a:p>
        </p:txBody>
      </p:sp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xmlns="" id="{63EA7667-E780-6D44-B8AD-E41B24EF90BB}"/>
              </a:ext>
            </a:extLst>
          </p:cNvPr>
          <p:cNvSpPr/>
          <p:nvPr/>
        </p:nvSpPr>
        <p:spPr>
          <a:xfrm>
            <a:off x="1314083" y="5212232"/>
            <a:ext cx="9157836" cy="1541425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xmlns="" id="{2FF7A7C2-AE85-C74A-8B00-5B08D097D058}"/>
              </a:ext>
            </a:extLst>
          </p:cNvPr>
          <p:cNvSpPr/>
          <p:nvPr/>
        </p:nvSpPr>
        <p:spPr>
          <a:xfrm>
            <a:off x="1700567" y="5628658"/>
            <a:ext cx="8771352" cy="933577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AE548F3-A911-A24A-8F5A-580E5B4A6993}"/>
              </a:ext>
            </a:extLst>
          </p:cNvPr>
          <p:cNvSpPr txBox="1"/>
          <p:nvPr/>
        </p:nvSpPr>
        <p:spPr>
          <a:xfrm>
            <a:off x="1486984" y="5197952"/>
            <a:ext cx="1372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73C15"/>
                </a:solidFill>
              </a:rPr>
              <a:t>Культура</a:t>
            </a: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BEBDE9ED-A1AA-E340-98F2-B0EE1D6C36D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5148" y="5222761"/>
            <a:ext cx="363505" cy="397383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FED2C17-1AA3-E241-82EA-9F8004CDCD12}"/>
              </a:ext>
            </a:extLst>
          </p:cNvPr>
          <p:cNvGrpSpPr/>
          <p:nvPr/>
        </p:nvGrpSpPr>
        <p:grpSpPr>
          <a:xfrm>
            <a:off x="3369062" y="5210581"/>
            <a:ext cx="418038" cy="409563"/>
            <a:chOff x="3369062" y="5177331"/>
            <a:chExt cx="418038" cy="409563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xmlns="" id="{E40F9EEC-948A-4C43-B6F1-34D6AA439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08408" y="5181180"/>
              <a:ext cx="278692" cy="30466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xmlns="" id="{E2CADECD-E6D1-434C-9AE1-5C372559E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69062" y="5177331"/>
              <a:ext cx="278692" cy="304666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xmlns="" id="{9834643E-422A-354A-B3D3-A27ED1938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29075" y="5282227"/>
              <a:ext cx="278692" cy="304667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768C8A2-D742-834C-8483-73FA5CDA7FAA}"/>
              </a:ext>
            </a:extLst>
          </p:cNvPr>
          <p:cNvSpPr txBox="1"/>
          <p:nvPr/>
        </p:nvSpPr>
        <p:spPr>
          <a:xfrm>
            <a:off x="8440495" y="2345761"/>
            <a:ext cx="2799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Виды помощи:</a:t>
            </a:r>
          </a:p>
          <a:p>
            <a:r>
              <a:rPr lang="ru-RU" sz="2000" dirty="0"/>
              <a:t>медицинская</a:t>
            </a:r>
          </a:p>
          <a:p>
            <a:r>
              <a:rPr lang="ru-RU" sz="2000" dirty="0"/>
              <a:t>психологическая</a:t>
            </a:r>
          </a:p>
          <a:p>
            <a:r>
              <a:rPr lang="ru-RU" sz="2000" dirty="0"/>
              <a:t>реабилитационная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E18E0D3B-5E6A-C645-A7D5-84AB1240D0E1}"/>
              </a:ext>
            </a:extLst>
          </p:cNvPr>
          <p:cNvSpPr txBox="1"/>
          <p:nvPr/>
        </p:nvSpPr>
        <p:spPr>
          <a:xfrm>
            <a:off x="7602310" y="3803319"/>
            <a:ext cx="3954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373C15"/>
                </a:solidFill>
              </a:rPr>
              <a:t>индивидуальное </a:t>
            </a:r>
          </a:p>
          <a:p>
            <a:pPr algn="ctr"/>
            <a:r>
              <a:rPr lang="ru-RU" sz="2000" b="1" i="1" dirty="0">
                <a:solidFill>
                  <a:srgbClr val="373C15"/>
                </a:solidFill>
              </a:rPr>
              <a:t>сопровождение</a:t>
            </a:r>
            <a:endParaRPr lang="ru-RU" sz="1400" b="1" i="1" dirty="0">
              <a:solidFill>
                <a:srgbClr val="373C15"/>
              </a:solidFill>
            </a:endParaRPr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xmlns="" id="{58A40083-A0E3-2D43-BEDA-A4F853EE1267}"/>
              </a:ext>
            </a:extLst>
          </p:cNvPr>
          <p:cNvSpPr>
            <a:spLocks noChangeAspect="1"/>
          </p:cNvSpPr>
          <p:nvPr/>
        </p:nvSpPr>
        <p:spPr>
          <a:xfrm>
            <a:off x="7980966" y="2667212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4E4FEBD5-5BE0-FB41-93BE-F36001629916}"/>
              </a:ext>
            </a:extLst>
          </p:cNvPr>
          <p:cNvSpPr txBox="1"/>
          <p:nvPr/>
        </p:nvSpPr>
        <p:spPr>
          <a:xfrm>
            <a:off x="1911070" y="5963855"/>
            <a:ext cx="8560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Предоставление бесплатных билетов на культурно-массовые мероприятия</a:t>
            </a: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xmlns="" id="{6B396FF7-8009-D940-A2EC-52E559BE02DF}"/>
              </a:ext>
            </a:extLst>
          </p:cNvPr>
          <p:cNvSpPr>
            <a:spLocks noChangeAspect="1"/>
          </p:cNvSpPr>
          <p:nvPr/>
        </p:nvSpPr>
        <p:spPr>
          <a:xfrm>
            <a:off x="1611383" y="6048345"/>
            <a:ext cx="252000" cy="233334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23BB68FD-77B9-6448-9B7C-29A2E68F0FD1}"/>
              </a:ext>
            </a:extLst>
          </p:cNvPr>
          <p:cNvSpPr>
            <a:spLocks noChangeAspect="1"/>
          </p:cNvSpPr>
          <p:nvPr/>
        </p:nvSpPr>
        <p:spPr>
          <a:xfrm>
            <a:off x="7987453" y="2973959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xmlns="" id="{4CD772F2-3B79-4542-B84C-093B41AC15A2}"/>
              </a:ext>
            </a:extLst>
          </p:cNvPr>
          <p:cNvSpPr>
            <a:spLocks noChangeAspect="1"/>
          </p:cNvSpPr>
          <p:nvPr/>
        </p:nvSpPr>
        <p:spPr>
          <a:xfrm>
            <a:off x="7987453" y="3280706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xmlns="" id="{F0FCB6DF-331F-704A-B958-1D806AA8E40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90583" y="1649012"/>
            <a:ext cx="363505" cy="397383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xmlns="" id="{21DE8896-40F1-0E4C-8444-A4A0446A7B62}"/>
              </a:ext>
            </a:extLst>
          </p:cNvPr>
          <p:cNvGrpSpPr/>
          <p:nvPr/>
        </p:nvGrpSpPr>
        <p:grpSpPr>
          <a:xfrm>
            <a:off x="10894497" y="1636832"/>
            <a:ext cx="418038" cy="409563"/>
            <a:chOff x="3369062" y="5177331"/>
            <a:chExt cx="418038" cy="409563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xmlns="" id="{7FB9DAE2-7804-3547-AB47-98D0AB02E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08408" y="5181180"/>
              <a:ext cx="278692" cy="304666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xmlns="" id="{A4535488-FA8D-1D4F-BA31-29036E9DF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69062" y="5177331"/>
              <a:ext cx="278692" cy="304666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xmlns="" id="{29DB1AC5-1935-484D-92D8-455DC292B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29075" y="5282227"/>
              <a:ext cx="278692" cy="30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3704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BB1E977-78DE-9848-A641-72BC698D4058}"/>
              </a:ext>
            </a:extLst>
          </p:cNvPr>
          <p:cNvSpPr txBox="1"/>
          <p:nvPr/>
        </p:nvSpPr>
        <p:spPr>
          <a:xfrm>
            <a:off x="11539576" y="6377541"/>
            <a:ext cx="653143" cy="456600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4</a:t>
            </a:r>
            <a:r>
              <a:rPr lang="ru-RU" sz="2667" dirty="0">
                <a:solidFill>
                  <a:srgbClr val="644B2D"/>
                </a:solidFill>
              </a:rPr>
              <a:t>7</a:t>
            </a:r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E3720852-F327-0347-8E32-AEA151E91083}"/>
              </a:ext>
            </a:extLst>
          </p:cNvPr>
          <p:cNvSpPr/>
          <p:nvPr/>
        </p:nvSpPr>
        <p:spPr>
          <a:xfrm>
            <a:off x="314456" y="1599184"/>
            <a:ext cx="5818847" cy="15781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Комплексное персональное сопровождение демобилизованных участников СВО и семей погибших участников СВО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524" y="1668969"/>
            <a:ext cx="4257288" cy="2588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37" y="3649761"/>
            <a:ext cx="4616719" cy="2727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B422C1ED-847D-6848-B914-E7DFCA93A817}"/>
              </a:ext>
            </a:extLst>
          </p:cNvPr>
          <p:cNvSpPr/>
          <p:nvPr/>
        </p:nvSpPr>
        <p:spPr>
          <a:xfrm>
            <a:off x="1850614" y="0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51147DBD-752E-A44B-8913-F253C86E309A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9EA70E21-4014-C24F-94A2-F32A5B8D43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04E5347-E964-364D-B343-456B8FC3B702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1CBA92B-737E-D740-BD70-00A0B832CA0A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Увольнение с военной службы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4CF67047-0508-9841-892A-FCAEF9875990}"/>
              </a:ext>
            </a:extLst>
          </p:cNvPr>
          <p:cNvSpPr/>
          <p:nvPr/>
        </p:nvSpPr>
        <p:spPr>
          <a:xfrm>
            <a:off x="412998" y="3281589"/>
            <a:ext cx="5720305" cy="2476500"/>
          </a:xfrm>
          <a:prstGeom prst="roundRect">
            <a:avLst/>
          </a:prstGeom>
          <a:noFill/>
          <a:ln>
            <a:solidFill>
              <a:srgbClr val="373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B54F12EB-52D5-D144-B51F-439D49E22720}"/>
              </a:ext>
            </a:extLst>
          </p:cNvPr>
          <p:cNvSpPr/>
          <p:nvPr/>
        </p:nvSpPr>
        <p:spPr>
          <a:xfrm>
            <a:off x="440535" y="3550011"/>
            <a:ext cx="5692768" cy="773038"/>
          </a:xfrm>
          <a:prstGeom prst="roundRect">
            <a:avLst/>
          </a:prstGeom>
          <a:solidFill>
            <a:srgbClr val="FBE183"/>
          </a:solidFill>
          <a:ln>
            <a:solidFill>
              <a:srgbClr val="373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73C15"/>
                </a:solidFill>
              </a:rPr>
              <a:t>Отделения филиала Фонда: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A461C7AA-EB24-3349-BE7D-F00D9D745752}"/>
              </a:ext>
            </a:extLst>
          </p:cNvPr>
          <p:cNvSpPr/>
          <p:nvPr/>
        </p:nvSpPr>
        <p:spPr>
          <a:xfrm>
            <a:off x="526128" y="4439318"/>
            <a:ext cx="5395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373C15"/>
                </a:solidFill>
                <a:cs typeface="Times New Roman" panose="02020603050405020304" pitchFamily="18" charset="0"/>
              </a:rPr>
              <a:t>г. Гатчина, ул. Чкалова, д. 7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373C15"/>
                </a:solidFill>
                <a:cs typeface="Times New Roman" panose="02020603050405020304" pitchFamily="18" charset="0"/>
              </a:rPr>
              <a:t>г. Всеволожск, ул. Шишканя, д. 4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373C15"/>
                </a:solidFill>
                <a:cs typeface="Times New Roman" panose="02020603050405020304" pitchFamily="18" charset="0"/>
              </a:rPr>
              <a:t>г. Выборг, ул. Комсомольская, д. 14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A3D58DA5-47E3-4E46-AC43-1DBCD4437479}"/>
              </a:ext>
            </a:extLst>
          </p:cNvPr>
          <p:cNvSpPr/>
          <p:nvPr/>
        </p:nvSpPr>
        <p:spPr>
          <a:xfrm>
            <a:off x="412998" y="5874358"/>
            <a:ext cx="5692768" cy="773038"/>
          </a:xfrm>
          <a:prstGeom prst="roundRect">
            <a:avLst/>
          </a:prstGeom>
          <a:solidFill>
            <a:srgbClr val="FBE183"/>
          </a:solidFill>
          <a:ln>
            <a:solidFill>
              <a:srgbClr val="373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73C15"/>
                </a:solidFill>
              </a:rPr>
              <a:t>Социальные координаторы Фонда работают на всей территории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3816265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B422C1ED-847D-6848-B914-E7DFCA93A817}"/>
              </a:ext>
            </a:extLst>
          </p:cNvPr>
          <p:cNvSpPr/>
          <p:nvPr/>
        </p:nvSpPr>
        <p:spPr>
          <a:xfrm>
            <a:off x="1850614" y="0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51147DBD-752E-A44B-8913-F253C86E309A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9EA70E21-4014-C24F-94A2-F32A5B8D43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04E5347-E964-364D-B343-456B8FC3B702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1CBA92B-737E-D740-BD70-00A0B832CA0A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Увольнение с военной службы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C2D277B-1EF6-7D4A-BE1F-A75895ED066B}"/>
              </a:ext>
            </a:extLst>
          </p:cNvPr>
          <p:cNvSpPr/>
          <p:nvPr/>
        </p:nvSpPr>
        <p:spPr>
          <a:xfrm>
            <a:off x="2295903" y="859866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5717730-E28C-4441-AB10-3399E2EA24EA}"/>
              </a:ext>
            </a:extLst>
          </p:cNvPr>
          <p:cNvSpPr txBox="1"/>
          <p:nvPr/>
        </p:nvSpPr>
        <p:spPr>
          <a:xfrm>
            <a:off x="2312528" y="907380"/>
            <a:ext cx="1001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ГОСУДАРСТВЕННЫЙ ФОНД «ЗАЩИТНИКИ ОТЕЧЕСТВА»</a:t>
            </a:r>
          </a:p>
        </p:txBody>
      </p:sp>
      <p:sp>
        <p:nvSpPr>
          <p:cNvPr id="19" name="Объект 15">
            <a:extLst>
              <a:ext uri="{FF2B5EF4-FFF2-40B4-BE49-F238E27FC236}">
                <a16:creationId xmlns:a16="http://schemas.microsoft.com/office/drawing/2014/main" xmlns="" id="{3F576BDD-B38D-294D-888D-FDE979CEF6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0101" y="1505773"/>
            <a:ext cx="10755923" cy="52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373C15"/>
                </a:solidFill>
              </a:rPr>
              <a:t>Фонд помогает:</a:t>
            </a:r>
          </a:p>
          <a:p>
            <a:pPr marL="0" indent="0" algn="just">
              <a:buNone/>
            </a:pPr>
            <a:r>
              <a:rPr lang="ru-RU" sz="3200" b="1" dirty="0">
                <a:solidFill>
                  <a:srgbClr val="373C15"/>
                </a:solidFill>
              </a:rPr>
              <a:t>	</a:t>
            </a:r>
            <a:r>
              <a:rPr lang="ru-RU" dirty="0">
                <a:solidFill>
                  <a:srgbClr val="373C15"/>
                </a:solidFill>
              </a:rPr>
              <a:t>ветеранам боевых действий, участвовавшим в специальной военной операции на территории ДНР, ЛНР и Украины с 24 февраля 2022 года, на территориях Запорожской и Херсонской области                        с 30 сентября 2022 года, уволенным с военной службы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373C15"/>
                </a:solidFill>
              </a:rPr>
              <a:t>	участникам боевых действий в составе Вооруженных сил ДНР, народной милиции ЛНР, воинских формирований и органов ДНР                и ЛНР начиная с 11 мая 2014 года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373C15"/>
                </a:solidFill>
              </a:rPr>
              <a:t>	членам семей участников спецоперации, погибших (умерших) при выполнении задач в ходе боевых действий или вследствие увечья или заболевания, полученных в ходе спецоперации (боевых действий)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7A7D8C77-260A-2D47-A4DE-5245E637BD88}"/>
              </a:ext>
            </a:extLst>
          </p:cNvPr>
          <p:cNvSpPr>
            <a:spLocks noChangeAspect="1"/>
          </p:cNvSpPr>
          <p:nvPr/>
        </p:nvSpPr>
        <p:spPr>
          <a:xfrm>
            <a:off x="1026620" y="2210261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47255A5E-64EA-6A44-91D7-F1CE9E4E10B3}"/>
              </a:ext>
            </a:extLst>
          </p:cNvPr>
          <p:cNvSpPr>
            <a:spLocks noChangeAspect="1"/>
          </p:cNvSpPr>
          <p:nvPr/>
        </p:nvSpPr>
        <p:spPr>
          <a:xfrm>
            <a:off x="1026620" y="3906341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155185AC-460E-8842-A730-D203DC1A43E2}"/>
              </a:ext>
            </a:extLst>
          </p:cNvPr>
          <p:cNvSpPr>
            <a:spLocks noChangeAspect="1"/>
          </p:cNvSpPr>
          <p:nvPr/>
        </p:nvSpPr>
        <p:spPr>
          <a:xfrm>
            <a:off x="1039090" y="5158104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48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48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2F89C2-DA29-6B41-B07A-4542783DD8C9}"/>
              </a:ext>
            </a:extLst>
          </p:cNvPr>
          <p:cNvSpPr txBox="1"/>
          <p:nvPr/>
        </p:nvSpPr>
        <p:spPr>
          <a:xfrm>
            <a:off x="554632" y="299802"/>
            <a:ext cx="13955843" cy="631085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562EDCF-3840-9745-8B5B-1BFA72D03ACE}"/>
              </a:ext>
            </a:extLst>
          </p:cNvPr>
          <p:cNvSpPr/>
          <p:nvPr/>
        </p:nvSpPr>
        <p:spPr>
          <a:xfrm>
            <a:off x="3240465" y="1650816"/>
            <a:ext cx="860844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>
                <a:solidFill>
                  <a:srgbClr val="FFE687"/>
                </a:solidFill>
              </a:rPr>
              <a:t>Призыв (поступление) </a:t>
            </a:r>
          </a:p>
          <a:p>
            <a:pPr lvl="0"/>
            <a:r>
              <a:rPr lang="ru-RU" sz="6600" b="1" dirty="0">
                <a:solidFill>
                  <a:srgbClr val="FFE687"/>
                </a:solidFill>
              </a:rPr>
              <a:t>на военную службу</a:t>
            </a:r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xmlns="" id="{9107C7F9-62EA-FD46-919D-E9151AD7C5A1}"/>
              </a:ext>
            </a:extLst>
          </p:cNvPr>
          <p:cNvSpPr/>
          <p:nvPr/>
        </p:nvSpPr>
        <p:spPr>
          <a:xfrm>
            <a:off x="6220919" y="4786167"/>
            <a:ext cx="5298210" cy="812800"/>
          </a:xfrm>
          <a:prstGeom prst="rightArrow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99EA59-35F4-4640-AF90-A2E4C222198A}"/>
              </a:ext>
            </a:extLst>
          </p:cNvPr>
          <p:cNvSpPr txBox="1"/>
          <p:nvPr/>
        </p:nvSpPr>
        <p:spPr>
          <a:xfrm>
            <a:off x="1347306" y="5702410"/>
            <a:ext cx="4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прямая поддержка военнослужащих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7823F6F-6448-094C-9FDD-ACB59EA2987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5341" y="5703897"/>
            <a:ext cx="363505" cy="3635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53A333C-FCA2-B14A-B90B-66F2A69E4848}"/>
              </a:ext>
            </a:extLst>
          </p:cNvPr>
          <p:cNvSpPr txBox="1"/>
          <p:nvPr/>
        </p:nvSpPr>
        <p:spPr>
          <a:xfrm>
            <a:off x="995341" y="4872991"/>
            <a:ext cx="332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ОБОЗНАЧЕНИЯ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9" name="Овал 8"/>
          <p:cNvSpPr/>
          <p:nvPr/>
        </p:nvSpPr>
        <p:spPr>
          <a:xfrm>
            <a:off x="995341" y="1810437"/>
            <a:ext cx="1804416" cy="1804416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1000" b="-21000"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674063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15">
            <a:extLst>
              <a:ext uri="{FF2B5EF4-FFF2-40B4-BE49-F238E27FC236}">
                <a16:creationId xmlns:a16="http://schemas.microsoft.com/office/drawing/2014/main" xmlns="" id="{40D8B908-C9FE-2541-9BB3-F96F47CC83C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53107" y="1474595"/>
            <a:ext cx="10515600" cy="4993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373C15"/>
                </a:solidFill>
              </a:rPr>
              <a:t>В отделениях филиала Фонда размещены: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73C15"/>
                </a:solidFill>
              </a:rPr>
              <a:t>пункт проката технических средств реабилитации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73C15"/>
                </a:solidFill>
              </a:rPr>
              <a:t>кабинет психолого-психотерапевтической помощи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73C15"/>
                </a:solidFill>
              </a:rPr>
              <a:t>медико-социальная экспертиза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73C15"/>
                </a:solidFill>
              </a:rPr>
              <a:t>служба социальных координаторов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73C15"/>
                </a:solidFill>
              </a:rPr>
              <a:t>юридическая служба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73C15"/>
                </a:solidFill>
              </a:rPr>
              <a:t>служба занятости населения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73C15"/>
                </a:solidFill>
              </a:rPr>
              <a:t>тихая библиотеки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73C15"/>
                </a:solidFill>
              </a:rPr>
              <a:t>гостиная для общения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73C15"/>
                </a:solidFill>
              </a:rPr>
              <a:t>детское игровое пространство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73C15"/>
                </a:solidFill>
              </a:rPr>
              <a:t>ГБУ ЛО «МФЦ»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73C15"/>
                </a:solidFill>
              </a:rPr>
              <a:t>Центр социальной защиты населения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6" y="2076274"/>
            <a:ext cx="188912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97" y="2484262"/>
            <a:ext cx="188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31" y="3288949"/>
            <a:ext cx="188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6" y="2882725"/>
            <a:ext cx="188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0" y="3697600"/>
            <a:ext cx="188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1" y="4474150"/>
            <a:ext cx="188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6" y="4077360"/>
            <a:ext cx="188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1" y="4871775"/>
            <a:ext cx="188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87" y="5279849"/>
            <a:ext cx="188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1" y="5664025"/>
            <a:ext cx="188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450" y="2789684"/>
            <a:ext cx="4172180" cy="23501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0" y="6091574"/>
            <a:ext cx="188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 descr="C:\Users\pvi_ivanov\Desktop\lktNZVf_6q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40" y="4452424"/>
            <a:ext cx="3757316" cy="2358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19A904F-77EF-AA47-AFD6-7E396DBFAB9C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49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0E62A719-D693-614C-9EC3-8F4B5F5F1909}"/>
              </a:ext>
            </a:extLst>
          </p:cNvPr>
          <p:cNvSpPr/>
          <p:nvPr/>
        </p:nvSpPr>
        <p:spPr>
          <a:xfrm>
            <a:off x="1850614" y="0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0527C646-4C4F-5C43-9FB6-8FD99AEF5081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EEBC24EA-4A10-4E47-8D9D-4C5C6FFE92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C0CB7D4-4C52-944A-8234-AE0976FA8E09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8BEF49D-73D4-A94C-BE35-4FDCF7348027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Увольнение с военной службы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28B9FDB9-F974-D34B-B7EA-F6A58A02218B}"/>
              </a:ext>
            </a:extLst>
          </p:cNvPr>
          <p:cNvSpPr/>
          <p:nvPr/>
        </p:nvSpPr>
        <p:spPr>
          <a:xfrm>
            <a:off x="2295903" y="859866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8EFD1E8-048C-2247-ACF0-076BD6C54582}"/>
              </a:ext>
            </a:extLst>
          </p:cNvPr>
          <p:cNvSpPr txBox="1"/>
          <p:nvPr/>
        </p:nvSpPr>
        <p:spPr>
          <a:xfrm>
            <a:off x="2312528" y="907380"/>
            <a:ext cx="1001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ГОСУДАРСТВЕННЫЙ ФОНД «ЗАЩИТНИКИ ОТЕЧЕСТВА»</a:t>
            </a: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555" y="1560791"/>
            <a:ext cx="3377592" cy="25331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1281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0E62A719-D693-614C-9EC3-8F4B5F5F1909}"/>
              </a:ext>
            </a:extLst>
          </p:cNvPr>
          <p:cNvSpPr/>
          <p:nvPr/>
        </p:nvSpPr>
        <p:spPr>
          <a:xfrm>
            <a:off x="1850614" y="0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0527C646-4C4F-5C43-9FB6-8FD99AEF5081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EEBC24EA-4A10-4E47-8D9D-4C5C6FFE92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C0CB7D4-4C52-944A-8234-AE0976FA8E09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8BEF49D-73D4-A94C-BE35-4FDCF7348027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Увольнение с военной службы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28B9FDB9-F974-D34B-B7EA-F6A58A02218B}"/>
              </a:ext>
            </a:extLst>
          </p:cNvPr>
          <p:cNvSpPr/>
          <p:nvPr/>
        </p:nvSpPr>
        <p:spPr>
          <a:xfrm>
            <a:off x="2295903" y="859866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8EFD1E8-048C-2247-ACF0-076BD6C54582}"/>
              </a:ext>
            </a:extLst>
          </p:cNvPr>
          <p:cNvSpPr txBox="1"/>
          <p:nvPr/>
        </p:nvSpPr>
        <p:spPr>
          <a:xfrm>
            <a:off x="2312528" y="907380"/>
            <a:ext cx="1001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ГОСУДАРСТВЕННЫЙ ФОНД «ЗАЩИТНИКИ ОТЕЧЕСТВА»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7EC7B012-1439-4F4A-81BB-80966A4C7D2E}"/>
              </a:ext>
            </a:extLst>
          </p:cNvPr>
          <p:cNvSpPr/>
          <p:nvPr/>
        </p:nvSpPr>
        <p:spPr>
          <a:xfrm>
            <a:off x="242765" y="1605522"/>
            <a:ext cx="11361801" cy="23347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73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dirty="0">
                <a:solidFill>
                  <a:srgbClr val="373C15"/>
                </a:solidFill>
                <a:cs typeface="Times New Roman" panose="02020603050405020304" pitchFamily="18" charset="0"/>
              </a:rPr>
              <a:t>многопрофильные специалисты, которые призваны обеспечить людям комплексную, адресную, профессиональную помощь, </a:t>
            </a:r>
          </a:p>
          <a:p>
            <a:pPr algn="ctr"/>
            <a:r>
              <a:rPr lang="ru-RU" sz="2400" dirty="0">
                <a:solidFill>
                  <a:srgbClr val="373C15"/>
                </a:solidFill>
                <a:cs typeface="Times New Roman" panose="02020603050405020304" pitchFamily="18" charset="0"/>
              </a:rPr>
              <a:t>исходя из конкретных запросов</a:t>
            </a:r>
            <a:endParaRPr lang="ru-RU" sz="2000" dirty="0">
              <a:solidFill>
                <a:srgbClr val="373C15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00247DA2-1499-D44D-92DA-E440A18F7C59}"/>
              </a:ext>
            </a:extLst>
          </p:cNvPr>
          <p:cNvSpPr/>
          <p:nvPr/>
        </p:nvSpPr>
        <p:spPr>
          <a:xfrm>
            <a:off x="443086" y="1756784"/>
            <a:ext cx="10932938" cy="773038"/>
          </a:xfrm>
          <a:prstGeom prst="roundRect">
            <a:avLst/>
          </a:prstGeom>
          <a:solidFill>
            <a:srgbClr val="FBE183"/>
          </a:solidFill>
          <a:ln>
            <a:solidFill>
              <a:srgbClr val="373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73C15"/>
                </a:solidFill>
              </a:rPr>
              <a:t>В каждом районе  и городском округе Ленинградской области </a:t>
            </a:r>
          </a:p>
          <a:p>
            <a:pPr algn="ctr"/>
            <a:r>
              <a:rPr lang="ru-RU" sz="2400" b="1" dirty="0">
                <a:solidFill>
                  <a:srgbClr val="373C15"/>
                </a:solidFill>
              </a:rPr>
              <a:t>работают социальные координаторы Фонда</a:t>
            </a:r>
          </a:p>
        </p:txBody>
      </p:sp>
      <p:pic>
        <p:nvPicPr>
          <p:cNvPr id="38" name="Picture 2" descr="http://qrcoder.ru/code/?https%3A%2F%2Fvk.com%2Fgosfondsvo47&amp;4&amp;0">
            <a:extLst>
              <a:ext uri="{FF2B5EF4-FFF2-40B4-BE49-F238E27FC236}">
                <a16:creationId xmlns:a16="http://schemas.microsoft.com/office/drawing/2014/main" xmlns="" id="{7BD9F9FB-4D0B-5441-A7B7-FDF2D479E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13" y="4300914"/>
            <a:ext cx="2206233" cy="2206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86A4F754-9131-A04C-8AA2-A224656B1901}"/>
              </a:ext>
            </a:extLst>
          </p:cNvPr>
          <p:cNvSpPr/>
          <p:nvPr/>
        </p:nvSpPr>
        <p:spPr>
          <a:xfrm>
            <a:off x="503442" y="4803865"/>
            <a:ext cx="42629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373C15"/>
                </a:solidFill>
              </a:rPr>
              <a:t>Если Вам не назначили </a:t>
            </a:r>
            <a:br>
              <a:rPr lang="ru-RU" sz="2400" b="1" dirty="0">
                <a:solidFill>
                  <a:srgbClr val="373C15"/>
                </a:solidFill>
              </a:rPr>
            </a:br>
            <a:r>
              <a:rPr lang="ru-RU" sz="2400" b="1" dirty="0">
                <a:solidFill>
                  <a:srgbClr val="373C15"/>
                </a:solidFill>
              </a:rPr>
              <a:t>социального координатора, </a:t>
            </a:r>
            <a:br>
              <a:rPr lang="ru-RU" sz="2400" b="1" dirty="0">
                <a:solidFill>
                  <a:srgbClr val="373C15"/>
                </a:solidFill>
              </a:rPr>
            </a:br>
            <a:r>
              <a:rPr lang="ru-RU" sz="2400" b="1" dirty="0">
                <a:solidFill>
                  <a:srgbClr val="373C15"/>
                </a:solidFill>
              </a:rPr>
              <a:t>Вы можете обратиться в Фонд</a:t>
            </a:r>
          </a:p>
        </p:txBody>
      </p:sp>
      <p:pic>
        <p:nvPicPr>
          <p:cNvPr id="40" name="Picture 2" descr="C:\Users\pvi_ivanov\Desktop\t-pToxUttfQ.jpg">
            <a:extLst>
              <a:ext uri="{FF2B5EF4-FFF2-40B4-BE49-F238E27FC236}">
                <a16:creationId xmlns:a16="http://schemas.microsoft.com/office/drawing/2014/main" xmlns="" id="{353ED03E-E717-004E-B83A-791E7D947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211" y="4286767"/>
            <a:ext cx="3208712" cy="223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50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7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B422C1ED-847D-6848-B914-E7DFCA93A817}"/>
              </a:ext>
            </a:extLst>
          </p:cNvPr>
          <p:cNvSpPr/>
          <p:nvPr/>
        </p:nvSpPr>
        <p:spPr>
          <a:xfrm>
            <a:off x="1850614" y="0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51147DBD-752E-A44B-8913-F253C86E309A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9EA70E21-4014-C24F-94A2-F32A5B8D43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04E5347-E964-364D-B343-456B8FC3B702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1CBA92B-737E-D740-BD70-00A0B832CA0A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Увольнение с военной службы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C2D277B-1EF6-7D4A-BE1F-A75895ED066B}"/>
              </a:ext>
            </a:extLst>
          </p:cNvPr>
          <p:cNvSpPr/>
          <p:nvPr/>
        </p:nvSpPr>
        <p:spPr>
          <a:xfrm>
            <a:off x="2295903" y="859866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5717730-E28C-4441-AB10-3399E2EA24EA}"/>
              </a:ext>
            </a:extLst>
          </p:cNvPr>
          <p:cNvSpPr txBox="1"/>
          <p:nvPr/>
        </p:nvSpPr>
        <p:spPr>
          <a:xfrm>
            <a:off x="2312528" y="907380"/>
            <a:ext cx="1001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ГОСУДАРСТВЕННЫЙ ФОНД «ЗАЩИТНИКИ ОТЕЧЕСТВА»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5265423-9B1D-A149-8646-4EAFB04A6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75" y="1506197"/>
            <a:ext cx="5502249" cy="3250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C18E2C7-A00E-FA41-B03A-29B722086A45}"/>
              </a:ext>
            </a:extLst>
          </p:cNvPr>
          <p:cNvSpPr txBox="1"/>
          <p:nvPr/>
        </p:nvSpPr>
        <p:spPr>
          <a:xfrm>
            <a:off x="-166254" y="2593058"/>
            <a:ext cx="6463676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73C15"/>
                </a:solidFill>
              </a:rPr>
              <a:t>Контакты филиала Фонда:</a:t>
            </a:r>
          </a:p>
          <a:p>
            <a:pPr algn="ctr"/>
            <a:r>
              <a:rPr lang="ru-RU" sz="3200" dirty="0">
                <a:solidFill>
                  <a:srgbClr val="373C15"/>
                </a:solidFill>
              </a:rPr>
              <a:t>Почта для обращений: info@gosfondsvo47.ru</a:t>
            </a:r>
          </a:p>
          <a:p>
            <a:pPr algn="ctr"/>
            <a:endParaRPr lang="ru-RU" sz="1000" dirty="0">
              <a:solidFill>
                <a:srgbClr val="373C15"/>
              </a:solidFill>
            </a:endParaRPr>
          </a:p>
          <a:p>
            <a:pPr algn="ctr"/>
            <a:r>
              <a:rPr lang="ru-RU" sz="2800" dirty="0">
                <a:solidFill>
                  <a:srgbClr val="373C15"/>
                </a:solidFill>
              </a:rPr>
              <a:t>Аккаунты в социальных сетях:</a:t>
            </a:r>
          </a:p>
          <a:p>
            <a:pPr algn="ctr"/>
            <a:r>
              <a:rPr lang="ru-RU" sz="2800" dirty="0">
                <a:solidFill>
                  <a:srgbClr val="373C15"/>
                </a:solidFill>
              </a:rPr>
              <a:t>https://vk.com/gosfondsvo47;</a:t>
            </a:r>
          </a:p>
          <a:p>
            <a:pPr algn="ctr"/>
            <a:r>
              <a:rPr lang="ru-RU" sz="2800" dirty="0">
                <a:solidFill>
                  <a:srgbClr val="373C15"/>
                </a:solidFill>
              </a:rPr>
              <a:t>https://ok.ru/group/70000002537669</a:t>
            </a:r>
          </a:p>
          <a:p>
            <a:pPr algn="ctr"/>
            <a:endParaRPr lang="ru-RU" sz="1100" dirty="0">
              <a:solidFill>
                <a:srgbClr val="373C15"/>
              </a:solidFill>
            </a:endParaRPr>
          </a:p>
          <a:p>
            <a:pPr algn="ctr"/>
            <a:r>
              <a:rPr lang="ru-RU" sz="2400" dirty="0">
                <a:solidFill>
                  <a:srgbClr val="373C15"/>
                </a:solidFill>
              </a:rPr>
              <a:t>Официальный сайт: https://gosfondveteranov.gov.ru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51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0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2F89C2-DA29-6B41-B07A-4542783DD8C9}"/>
              </a:ext>
            </a:extLst>
          </p:cNvPr>
          <p:cNvSpPr txBox="1"/>
          <p:nvPr/>
        </p:nvSpPr>
        <p:spPr>
          <a:xfrm>
            <a:off x="554632" y="299802"/>
            <a:ext cx="13955843" cy="631085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562EDCF-3840-9745-8B5B-1BFA72D03ACE}"/>
              </a:ext>
            </a:extLst>
          </p:cNvPr>
          <p:cNvSpPr/>
          <p:nvPr/>
        </p:nvSpPr>
        <p:spPr>
          <a:xfrm>
            <a:off x="3240465" y="1650816"/>
            <a:ext cx="502188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 smtClean="0">
                <a:solidFill>
                  <a:srgbClr val="FFE687"/>
                </a:solidFill>
              </a:rPr>
              <a:t>ПОТЕРЯ </a:t>
            </a:r>
          </a:p>
          <a:p>
            <a:pPr lvl="0"/>
            <a:r>
              <a:rPr lang="ru-RU" sz="6600" b="1" dirty="0" smtClean="0">
                <a:solidFill>
                  <a:srgbClr val="FFE687"/>
                </a:solidFill>
              </a:rPr>
              <a:t>КОРМИЛЬЦА</a:t>
            </a:r>
            <a:endParaRPr lang="ru-RU" sz="6600" b="1" dirty="0">
              <a:solidFill>
                <a:srgbClr val="FFE687"/>
              </a:solidFill>
            </a:endParaRPr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xmlns="" id="{9107C7F9-62EA-FD46-919D-E9151AD7C5A1}"/>
              </a:ext>
            </a:extLst>
          </p:cNvPr>
          <p:cNvSpPr/>
          <p:nvPr/>
        </p:nvSpPr>
        <p:spPr>
          <a:xfrm>
            <a:off x="6220919" y="4786167"/>
            <a:ext cx="5298210" cy="812800"/>
          </a:xfrm>
          <a:prstGeom prst="rightArrow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80F919E-685C-844D-94A9-16FD75A0BAE6}"/>
              </a:ext>
            </a:extLst>
          </p:cNvPr>
          <p:cNvSpPr txBox="1"/>
          <p:nvPr/>
        </p:nvSpPr>
        <p:spPr>
          <a:xfrm>
            <a:off x="1390096" y="5872071"/>
            <a:ext cx="4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поддержка семей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C6224263-397A-EF4E-AE53-BD903D9E3864}"/>
              </a:ext>
            </a:extLst>
          </p:cNvPr>
          <p:cNvGrpSpPr>
            <a:grpSpLocks noChangeAspect="1"/>
          </p:cNvGrpSpPr>
          <p:nvPr/>
        </p:nvGrpSpPr>
        <p:grpSpPr>
          <a:xfrm>
            <a:off x="1016750" y="5899278"/>
            <a:ext cx="468000" cy="372903"/>
            <a:chOff x="2634924" y="992303"/>
            <a:chExt cx="713810" cy="568766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6A7A101E-0B3E-A449-B487-2AD2014AB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298D33B2-D5BF-7D48-BFC6-1FE571B76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A14E0512-3FD8-2644-95E9-F8E366BCF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9F7958-9B36-284B-B6A1-0ECF8A0CE814}"/>
              </a:ext>
            </a:extLst>
          </p:cNvPr>
          <p:cNvSpPr txBox="1"/>
          <p:nvPr/>
        </p:nvSpPr>
        <p:spPr>
          <a:xfrm>
            <a:off x="995341" y="4872991"/>
            <a:ext cx="332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ОБОЗНАЧЕНИЯ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19686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EE9CF7C4-C0F4-CC47-AA9F-BFC733A600F6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1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415452" cy="1355831"/>
            <a:chOff x="-254000" y="304800"/>
            <a:chExt cx="10192817" cy="1355831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134417" y="1198966"/>
              <a:ext cx="980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Единовременная денежная выплата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3291BBFA-FA44-374F-9BBE-C28F639CC424}"/>
              </a:ext>
            </a:extLst>
          </p:cNvPr>
          <p:cNvSpPr/>
          <p:nvPr/>
        </p:nvSpPr>
        <p:spPr>
          <a:xfrm>
            <a:off x="2140195" y="1540538"/>
            <a:ext cx="9530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373C15"/>
                </a:solidFill>
              </a:rPr>
              <a:t>2 000 000 рублей</a:t>
            </a:r>
            <a:r>
              <a:rPr lang="ru-RU" sz="2800" b="1" dirty="0">
                <a:solidFill>
                  <a:srgbClr val="373C15"/>
                </a:solidFill>
              </a:rPr>
              <a:t> </a:t>
            </a:r>
            <a:r>
              <a:rPr lang="ru-RU" sz="2800" dirty="0">
                <a:solidFill>
                  <a:srgbClr val="373C15"/>
                </a:solidFill>
              </a:rPr>
              <a:t>–</a:t>
            </a:r>
            <a:r>
              <a:rPr lang="ru-RU" sz="2800" b="1" dirty="0">
                <a:solidFill>
                  <a:srgbClr val="373C15"/>
                </a:solidFill>
              </a:rPr>
              <a:t> </a:t>
            </a:r>
            <a:r>
              <a:rPr lang="ru-RU" sz="2800" dirty="0">
                <a:solidFill>
                  <a:srgbClr val="373C15"/>
                </a:solidFill>
              </a:rPr>
              <a:t>в равных долях членам семьи*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9DADFEE-A8AC-FF44-B0AE-1BCE55D4362C}"/>
              </a:ext>
            </a:extLst>
          </p:cNvPr>
          <p:cNvSpPr txBox="1"/>
          <p:nvPr/>
        </p:nvSpPr>
        <p:spPr>
          <a:xfrm>
            <a:off x="156116" y="2355933"/>
            <a:ext cx="618753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Члены семьи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/>
              <a:t>супруга (супруг), состоящая (состоявший) на </a:t>
            </a:r>
            <a:br>
              <a:rPr lang="ru-RU" dirty="0"/>
            </a:br>
            <a:r>
              <a:rPr lang="ru-RU" dirty="0"/>
              <a:t>день гибели в  зарегистрированном браке с ним (с ней)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/>
              <a:t>дети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/>
              <a:t>Родители (за исключением лишенных родительских прав)</a:t>
            </a:r>
          </a:p>
          <a:p>
            <a:r>
              <a:rPr lang="ru-RU" sz="2000" b="1" dirty="0">
                <a:solidFill>
                  <a:srgbClr val="373C15"/>
                </a:solidFill>
              </a:rPr>
              <a:t>При их отсутствии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/>
              <a:t>опекун (попечитель), осуществлявший опеку </a:t>
            </a:r>
            <a:br>
              <a:rPr lang="ru-RU" dirty="0"/>
            </a:br>
            <a:r>
              <a:rPr lang="ru-RU" dirty="0"/>
              <a:t>(попечительство) до достижения совершеннолетия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/>
              <a:t>лицо, признанное фактически воспитывавшим и</a:t>
            </a:r>
            <a:br>
              <a:rPr lang="ru-RU" dirty="0"/>
            </a:br>
            <a:r>
              <a:rPr lang="ru-RU" dirty="0"/>
              <a:t> содержавшим в течение не менее пяти лет до </a:t>
            </a:r>
            <a:br>
              <a:rPr lang="ru-RU" dirty="0"/>
            </a:br>
            <a:r>
              <a:rPr lang="ru-RU" dirty="0"/>
              <a:t>совершеннолетия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/>
              <a:t>полнородным и неполнородным </a:t>
            </a:r>
            <a:br>
              <a:rPr lang="ru-RU" dirty="0"/>
            </a:br>
            <a:r>
              <a:rPr lang="ru-RU" dirty="0"/>
              <a:t>братьям и сестрам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/>
              <a:t> дедушкам и бабушкам</a:t>
            </a:r>
          </a:p>
          <a:p>
            <a:endParaRPr lang="ru-RU" sz="2000" dirty="0"/>
          </a:p>
          <a:p>
            <a:endParaRPr lang="ru-RU" sz="2000" dirty="0"/>
          </a:p>
          <a:p>
            <a:pPr>
              <a:spcBef>
                <a:spcPts val="1200"/>
              </a:spcBef>
            </a:pPr>
            <a:endParaRPr lang="ru-RU" sz="2000" dirty="0"/>
          </a:p>
          <a:p>
            <a:pPr>
              <a:spcBef>
                <a:spcPts val="1200"/>
              </a:spcBef>
            </a:pPr>
            <a:endParaRPr lang="ru-RU" sz="2400" b="1" dirty="0"/>
          </a:p>
        </p:txBody>
      </p:sp>
      <p:pic>
        <p:nvPicPr>
          <p:cNvPr id="36" name="Picture 2" descr="http://qrcoder.ru/code/?https%3A%2F%2Fcszn.info%2Fabout%2Fstructure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49" y="5891323"/>
            <a:ext cx="972435" cy="9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8787458" y="6087234"/>
            <a:ext cx="3422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/>
              <a:t>- подать документы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006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AE181"/>
                </a:solidFill>
              </a:rPr>
              <a:t>Потеря кормильца</a:t>
            </a:r>
            <a:endParaRPr lang="ru-RU" sz="3600" b="1" dirty="0">
              <a:solidFill>
                <a:srgbClr val="FAE181"/>
              </a:solidFill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10592557" y="1714989"/>
            <a:ext cx="468000" cy="372903"/>
            <a:chOff x="2634924" y="992303"/>
            <a:chExt cx="713810" cy="568766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35" name="Скругленный прямоугольник 17">
            <a:extLst>
              <a:ext uri="{FF2B5EF4-FFF2-40B4-BE49-F238E27FC236}">
                <a16:creationId xmlns:a16="http://schemas.microsoft.com/office/drawing/2014/main" xmlns="" id="{417E979A-8A5C-1942-A1D1-BC2EE09507F4}"/>
              </a:ext>
            </a:extLst>
          </p:cNvPr>
          <p:cNvSpPr/>
          <p:nvPr/>
        </p:nvSpPr>
        <p:spPr>
          <a:xfrm>
            <a:off x="5822" y="2118166"/>
            <a:ext cx="6147328" cy="4739834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accent1">
                <a:lumMod val="75000"/>
              </a:schemeClr>
            </a:solidFill>
            <a:miter lim="400000"/>
          </a:ln>
          <a:effectLst/>
        </p:spPr>
        <p:txBody>
          <a:bodyPr lIns="16002" tIns="16002" rIns="16002" bIns="16002" anchor="t"/>
          <a:lstStyle/>
          <a:p>
            <a:pPr marL="111347" indent="30004" algn="just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ru-RU" b="1" dirty="0">
                <a:solidFill>
                  <a:srgbClr val="644B2D"/>
                </a:solidFill>
                <a:ea typeface="Poppins"/>
                <a:cs typeface="Poppins"/>
              </a:rPr>
              <a:t> </a:t>
            </a:r>
            <a:endParaRPr lang="ru-RU" sz="1600" dirty="0">
              <a:solidFill>
                <a:srgbClr val="644B2D"/>
              </a:solidFill>
              <a:latin typeface="Constantia" panose="02030602050306030303" pitchFamily="18" charset="0"/>
              <a:ea typeface="Poppins"/>
              <a:cs typeface="Poppin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53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48560" y="2176721"/>
            <a:ext cx="6096000" cy="30931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373C15"/>
                </a:solidFill>
              </a:rPr>
              <a:t>*ВОЕННОСЛУЖАЩИХ ВС РФ – УЧАСТНИКОВ СВО: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b="1" dirty="0">
                <a:solidFill>
                  <a:srgbClr val="373C15"/>
                </a:solidFill>
              </a:rPr>
              <a:t>мобилизованным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b="1" dirty="0">
                <a:solidFill>
                  <a:srgbClr val="373C15"/>
                </a:solidFill>
              </a:rPr>
              <a:t>добровольно мобилизованным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b="1" dirty="0">
                <a:solidFill>
                  <a:srgbClr val="373C15"/>
                </a:solidFill>
              </a:rPr>
              <a:t>добровольцам (контрактникам)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b="1" dirty="0">
                <a:solidFill>
                  <a:srgbClr val="373C15"/>
                </a:solidFill>
              </a:rPr>
              <a:t>офицерам</a:t>
            </a:r>
            <a:endParaRPr lang="en-US" b="1" dirty="0">
              <a:solidFill>
                <a:srgbClr val="373C15"/>
              </a:solidFill>
            </a:endParaRPr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373C15"/>
                </a:solidFill>
              </a:rPr>
              <a:t>*СОТРУДНИКОВ РОСГВАРДИИ</a:t>
            </a:r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373C15"/>
                </a:solidFill>
              </a:rPr>
              <a:t>*ВСТУПИВШИХ В ДОБРОВОЛЬЧЕСКИЕ ПОДРАЗДЕЛЕНИЯ </a:t>
            </a:r>
            <a:br>
              <a:rPr lang="ru-RU" b="1" dirty="0">
                <a:solidFill>
                  <a:srgbClr val="373C15"/>
                </a:solidFill>
              </a:rPr>
            </a:br>
            <a:r>
              <a:rPr lang="ru-RU" b="1" dirty="0">
                <a:solidFill>
                  <a:srgbClr val="373C15"/>
                </a:solidFill>
              </a:rPr>
              <a:t>(в том числе БАРС)</a:t>
            </a:r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373C15"/>
                </a:solidFill>
              </a:rPr>
              <a:t>*ИМЕВШИХ ПРАВООТНОШЕНИЯ С  ОРГАНИЗАЦИЯМИ, СОДЕЙСТВУЮЩИМИ МИНОБОРОНЫ РФ (в том числе ЧВК)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266718" y="5341713"/>
            <a:ext cx="5943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/>
              <a:t>*Имеющие место жительства на территории ЛО на момент гибели или поступившие на военную службу </a:t>
            </a:r>
            <a:br>
              <a:rPr lang="ru-RU" b="1" i="1" dirty="0"/>
            </a:br>
            <a:r>
              <a:rPr lang="ru-RU" b="1" i="1" dirty="0"/>
              <a:t>в ВС РФ в ЛО</a:t>
            </a:r>
          </a:p>
        </p:txBody>
      </p:sp>
    </p:spTree>
    <p:extLst>
      <p:ext uri="{BB962C8B-B14F-4D97-AF65-F5344CB8AC3E}">
        <p14:creationId xmlns:p14="http://schemas.microsoft.com/office/powerpoint/2010/main" val="4001836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EE9CF7C4-C0F4-CC47-AA9F-BFC733A600F6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1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415452" cy="1355831"/>
            <a:chOff x="-254000" y="304800"/>
            <a:chExt cx="10192817" cy="1355831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134417" y="1198966"/>
              <a:ext cx="980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Ежемесячная денежная выплата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3291BBFA-FA44-374F-9BBE-C28F639CC424}"/>
              </a:ext>
            </a:extLst>
          </p:cNvPr>
          <p:cNvSpPr/>
          <p:nvPr/>
        </p:nvSpPr>
        <p:spPr>
          <a:xfrm>
            <a:off x="114922" y="1371458"/>
            <a:ext cx="120770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73C15"/>
                </a:solidFill>
              </a:rPr>
              <a:t>Ежемесячная выплата по потере кормильца для детей погибших </a:t>
            </a:r>
            <a:br>
              <a:rPr lang="ru-RU" sz="3200" b="1" dirty="0">
                <a:solidFill>
                  <a:srgbClr val="373C15"/>
                </a:solidFill>
              </a:rPr>
            </a:br>
            <a:r>
              <a:rPr lang="ru-RU" sz="3200" b="1" dirty="0">
                <a:solidFill>
                  <a:srgbClr val="373C15"/>
                </a:solidFill>
              </a:rPr>
              <a:t>участников СВО*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9DADFEE-A8AC-FF44-B0AE-1BCE55D4362C}"/>
              </a:ext>
            </a:extLst>
          </p:cNvPr>
          <p:cNvSpPr txBox="1"/>
          <p:nvPr/>
        </p:nvSpPr>
        <p:spPr>
          <a:xfrm>
            <a:off x="6412133" y="2033740"/>
            <a:ext cx="488982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Получатели:</a:t>
            </a:r>
          </a:p>
          <a:p>
            <a:r>
              <a:rPr lang="ru-RU" sz="2400" dirty="0">
                <a:solidFill>
                  <a:srgbClr val="373C15"/>
                </a:solidFill>
              </a:rPr>
              <a:t>- беременные супруги</a:t>
            </a:r>
          </a:p>
          <a:p>
            <a:r>
              <a:rPr lang="ru-RU" sz="2400" dirty="0">
                <a:solidFill>
                  <a:srgbClr val="373C15"/>
                </a:solidFill>
              </a:rPr>
              <a:t>- дети в возрасте до 18 лет</a:t>
            </a:r>
          </a:p>
          <a:p>
            <a:r>
              <a:rPr lang="ru-RU" sz="2400" dirty="0">
                <a:solidFill>
                  <a:srgbClr val="373C15"/>
                </a:solidFill>
              </a:rPr>
              <a:t>- дети в возрасте от 18 до 23 лет </a:t>
            </a:r>
            <a:br>
              <a:rPr lang="ru-RU" sz="2400" dirty="0">
                <a:solidFill>
                  <a:srgbClr val="373C15"/>
                </a:solidFill>
              </a:rPr>
            </a:br>
            <a:r>
              <a:rPr lang="ru-RU" sz="2400" dirty="0">
                <a:solidFill>
                  <a:srgbClr val="373C15"/>
                </a:solidFill>
              </a:rPr>
              <a:t>  (обучающиеся)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006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Потеря кормильца</a:t>
            </a:r>
            <a:endParaRPr lang="ru-RU" sz="3600" b="1" dirty="0">
              <a:solidFill>
                <a:srgbClr val="FAE18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54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483" y="2448676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*ВОЕННОСЛУЖАЩИЕ ВС РФ: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мобилизованные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добровольно мобилизованные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добровольцы (контрактники)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b="1" dirty="0">
                <a:solidFill>
                  <a:srgbClr val="373C15"/>
                </a:solidFill>
              </a:rPr>
              <a:t>офицеры</a:t>
            </a:r>
            <a:endParaRPr lang="en-US" sz="2000" b="1" dirty="0">
              <a:solidFill>
                <a:srgbClr val="373C15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ВСТУПИВШИЕ В ДОБРОВОЛЬЧЕСКИЕ ПОДРАЗДЕЛЕНИЯ (в том числе БАРС)</a:t>
            </a:r>
            <a:endParaRPr lang="ru-RU" sz="2400" b="1" dirty="0">
              <a:solidFill>
                <a:srgbClr val="373C15"/>
              </a:solidFill>
            </a:endParaRPr>
          </a:p>
          <a:p>
            <a:pPr lvl="0"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СОТРУДНИКИ РОСГВАРДИИ</a:t>
            </a:r>
          </a:p>
          <a:p>
            <a:pPr lvl="0">
              <a:spcBef>
                <a:spcPts val="600"/>
              </a:spcBef>
            </a:pPr>
            <a:r>
              <a:rPr lang="ru-RU" sz="2000" b="1" dirty="0">
                <a:solidFill>
                  <a:srgbClr val="373C15"/>
                </a:solidFill>
              </a:rPr>
              <a:t>ИМЕВШИЕ ПРАВООТНОШЕНИЯ С  ОРГАНИЗАЦИЯМИ, СОДЕЙСТВУЮЩИМИ МИНОБОРОНЫ РФ                                                     (в том числе ЧВК)</a:t>
            </a:r>
          </a:p>
          <a:p>
            <a:pPr>
              <a:spcBef>
                <a:spcPts val="600"/>
              </a:spcBef>
            </a:pPr>
            <a:endParaRPr lang="ru-RU" sz="2400" b="1" dirty="0">
              <a:solidFill>
                <a:srgbClr val="373C15"/>
              </a:solidFill>
            </a:endParaRPr>
          </a:p>
        </p:txBody>
      </p:sp>
      <p:pic>
        <p:nvPicPr>
          <p:cNvPr id="15" name="Picture 2" descr="http://qrcoder.ru/code/?https%3A%2F%2Fcszn.info%2Fabout%2Fstructure&amp;4&amp;0">
            <a:extLst>
              <a:ext uri="{FF2B5EF4-FFF2-40B4-BE49-F238E27FC236}">
                <a16:creationId xmlns:a16="http://schemas.microsoft.com/office/drawing/2014/main" xmlns="" id="{1A2BBB1E-4141-44A3-8186-F832FC695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004" y="4375202"/>
            <a:ext cx="1719829" cy="161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qrcoder.ru/code/?https%3A%2F%2Fmfc47.ru%2Fmfc%2F&amp;4&amp;0">
            <a:extLst>
              <a:ext uri="{FF2B5EF4-FFF2-40B4-BE49-F238E27FC236}">
                <a16:creationId xmlns:a16="http://schemas.microsoft.com/office/drawing/2014/main" xmlns="" id="{F530E179-3752-4A95-8365-05BFFA552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83" y="4329163"/>
            <a:ext cx="1627778" cy="16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1E1FA9F-2B7F-4275-B0FC-8612F7A4AE00}"/>
              </a:ext>
            </a:extLst>
          </p:cNvPr>
          <p:cNvSpPr/>
          <p:nvPr/>
        </p:nvSpPr>
        <p:spPr>
          <a:xfrm>
            <a:off x="6412133" y="4008686"/>
            <a:ext cx="3420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/>
              <a:t>Подать документы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DD817DC-D8CF-4F45-AEC1-B04E26841A26}"/>
              </a:ext>
            </a:extLst>
          </p:cNvPr>
          <p:cNvSpPr/>
          <p:nvPr/>
        </p:nvSpPr>
        <p:spPr>
          <a:xfrm>
            <a:off x="9591834" y="4629289"/>
            <a:ext cx="28056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373C15"/>
                </a:solidFill>
              </a:rPr>
              <a:t>Получателям выплаты </a:t>
            </a:r>
          </a:p>
          <a:p>
            <a:r>
              <a:rPr lang="ru-RU" i="1" dirty="0">
                <a:solidFill>
                  <a:srgbClr val="373C15"/>
                </a:solidFill>
              </a:rPr>
              <a:t>в связи со смертью </a:t>
            </a:r>
          </a:p>
          <a:p>
            <a:r>
              <a:rPr lang="ru-RU" i="1" dirty="0">
                <a:solidFill>
                  <a:srgbClr val="373C15"/>
                </a:solidFill>
              </a:rPr>
              <a:t>(гибелью) назначается </a:t>
            </a:r>
          </a:p>
          <a:p>
            <a:r>
              <a:rPr lang="ru-RU" sz="2400" b="1" i="1" dirty="0" err="1">
                <a:solidFill>
                  <a:srgbClr val="373C15"/>
                </a:solidFill>
              </a:rPr>
              <a:t>беззаявительно</a:t>
            </a:r>
            <a:r>
              <a:rPr lang="ru-RU" sz="2400" b="1" i="1" dirty="0">
                <a:solidFill>
                  <a:srgbClr val="373C15"/>
                </a:solidFill>
              </a:rPr>
              <a:t> </a:t>
            </a:r>
            <a:endParaRPr lang="ru-RU" sz="24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0270" y="5795394"/>
            <a:ext cx="86515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373C15"/>
                </a:solidFill>
              </a:rPr>
              <a:t>В размере </a:t>
            </a:r>
            <a:r>
              <a:rPr lang="ru-RU" sz="3200" b="1" dirty="0">
                <a:solidFill>
                  <a:srgbClr val="373C15"/>
                </a:solidFill>
              </a:rPr>
              <a:t>50 %</a:t>
            </a:r>
            <a:r>
              <a:rPr lang="ru-RU" sz="2800" dirty="0">
                <a:solidFill>
                  <a:srgbClr val="373C15"/>
                </a:solidFill>
              </a:rPr>
              <a:t> </a:t>
            </a:r>
            <a:r>
              <a:rPr lang="ru-RU" sz="2400" dirty="0">
                <a:solidFill>
                  <a:srgbClr val="373C15"/>
                </a:solidFill>
              </a:rPr>
              <a:t>величины </a:t>
            </a:r>
            <a:br>
              <a:rPr lang="ru-RU" sz="2400" dirty="0">
                <a:solidFill>
                  <a:srgbClr val="373C15"/>
                </a:solidFill>
              </a:rPr>
            </a:br>
            <a:r>
              <a:rPr lang="ru-RU" sz="2400" dirty="0">
                <a:solidFill>
                  <a:srgbClr val="373C15"/>
                </a:solidFill>
              </a:rPr>
              <a:t>прожиточного</a:t>
            </a:r>
            <a:r>
              <a:rPr lang="en-US" sz="2400" dirty="0">
                <a:solidFill>
                  <a:srgbClr val="373C15"/>
                </a:solidFill>
              </a:rPr>
              <a:t> </a:t>
            </a:r>
            <a:r>
              <a:rPr lang="ru-RU" sz="2400" dirty="0">
                <a:solidFill>
                  <a:srgbClr val="373C15"/>
                </a:solidFill>
              </a:rPr>
              <a:t>минимума </a:t>
            </a:r>
            <a:r>
              <a:rPr lang="ru-RU" sz="2800" b="1" dirty="0">
                <a:solidFill>
                  <a:srgbClr val="373C15"/>
                </a:solidFill>
              </a:rPr>
              <a:t>(на 2024 год 7 869,5 руб.)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888071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2C2AD32F-649A-9E45-8034-8C40D66CF70F}"/>
              </a:ext>
            </a:extLst>
          </p:cNvPr>
          <p:cNvSpPr/>
          <p:nvPr/>
        </p:nvSpPr>
        <p:spPr>
          <a:xfrm>
            <a:off x="114924" y="1659142"/>
            <a:ext cx="3690957" cy="2974642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717BCC4C-5713-6642-B813-A097C056248E}"/>
              </a:ext>
            </a:extLst>
          </p:cNvPr>
          <p:cNvSpPr>
            <a:spLocks/>
          </p:cNvSpPr>
          <p:nvPr/>
        </p:nvSpPr>
        <p:spPr>
          <a:xfrm>
            <a:off x="242766" y="2089846"/>
            <a:ext cx="3352318" cy="2313483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8D0897F-1EA0-9647-AB88-FEA5F8869F78}"/>
              </a:ext>
            </a:extLst>
          </p:cNvPr>
          <p:cNvSpPr txBox="1"/>
          <p:nvPr/>
        </p:nvSpPr>
        <p:spPr>
          <a:xfrm>
            <a:off x="316791" y="167342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ЖКХ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4D44B941-CE93-F043-976D-0DA643A463AC}"/>
              </a:ext>
            </a:extLst>
          </p:cNvPr>
          <p:cNvSpPr>
            <a:spLocks noChangeAspect="1"/>
          </p:cNvSpPr>
          <p:nvPr/>
        </p:nvSpPr>
        <p:spPr>
          <a:xfrm>
            <a:off x="139431" y="2311898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457325" y="2200146"/>
            <a:ext cx="365637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Компенсация 50 % </a:t>
            </a:r>
            <a:br>
              <a:rPr lang="ru-RU" sz="2000" b="1" dirty="0">
                <a:solidFill>
                  <a:srgbClr val="373C15"/>
                </a:solidFill>
              </a:rPr>
            </a:br>
            <a:r>
              <a:rPr lang="ru-RU" sz="2000" b="1" dirty="0">
                <a:solidFill>
                  <a:srgbClr val="373C15"/>
                </a:solidFill>
              </a:rPr>
              <a:t>платы за ЖКУ</a:t>
            </a:r>
          </a:p>
          <a:p>
            <a:r>
              <a:rPr lang="ru-RU" dirty="0">
                <a:solidFill>
                  <a:srgbClr val="373C15"/>
                </a:solidFill>
              </a:rPr>
              <a:t>Предоставляется без учета нормативов потребления участнику СВО и каждому </a:t>
            </a:r>
            <a:br>
              <a:rPr lang="ru-RU" dirty="0">
                <a:solidFill>
                  <a:srgbClr val="373C15"/>
                </a:solidFill>
              </a:rPr>
            </a:br>
            <a:r>
              <a:rPr lang="ru-RU" dirty="0">
                <a:solidFill>
                  <a:srgbClr val="373C15"/>
                </a:solidFill>
              </a:rPr>
              <a:t>члену семьи</a:t>
            </a:r>
          </a:p>
          <a:p>
            <a:endParaRPr lang="ru-RU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46AD8BB0-A66F-674E-A717-261CBBD23A23}"/>
              </a:ext>
            </a:extLst>
          </p:cNvPr>
          <p:cNvGrpSpPr>
            <a:grpSpLocks noChangeAspect="1"/>
          </p:cNvGrpSpPr>
          <p:nvPr/>
        </p:nvGrpSpPr>
        <p:grpSpPr>
          <a:xfrm>
            <a:off x="1062475" y="1700425"/>
            <a:ext cx="468000" cy="407657"/>
            <a:chOff x="2634924" y="992303"/>
            <a:chExt cx="713810" cy="568766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xmlns="" id="{19F857FC-FEB9-B84D-B8F8-A19DE06B3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xmlns="" id="{F312C7DC-801E-CC45-BD61-FE24FE774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xmlns="" id="{38614BA8-C6D7-984D-A862-2D471C712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55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9" y="111017"/>
            <a:ext cx="9525411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Потеря кормильца</a:t>
            </a:r>
            <a:endParaRPr lang="ru-RU" sz="3600" b="1" dirty="0">
              <a:solidFill>
                <a:srgbClr val="FAE181"/>
              </a:solidFill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16C722DC-E22D-F642-9F8C-F7D4213AAF41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Компенсации и льготы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2C2AD32F-649A-9E45-8034-8C40D66CF70F}"/>
              </a:ext>
            </a:extLst>
          </p:cNvPr>
          <p:cNvSpPr/>
          <p:nvPr/>
        </p:nvSpPr>
        <p:spPr>
          <a:xfrm>
            <a:off x="4113696" y="1700425"/>
            <a:ext cx="3690957" cy="2974642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2C2AD32F-649A-9E45-8034-8C40D66CF70F}"/>
              </a:ext>
            </a:extLst>
          </p:cNvPr>
          <p:cNvSpPr/>
          <p:nvPr/>
        </p:nvSpPr>
        <p:spPr>
          <a:xfrm>
            <a:off x="8193096" y="1700425"/>
            <a:ext cx="3690957" cy="2974642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xmlns="" id="{717BCC4C-5713-6642-B813-A097C056248E}"/>
              </a:ext>
            </a:extLst>
          </p:cNvPr>
          <p:cNvSpPr>
            <a:spLocks/>
          </p:cNvSpPr>
          <p:nvPr/>
        </p:nvSpPr>
        <p:spPr>
          <a:xfrm>
            <a:off x="4283015" y="2200146"/>
            <a:ext cx="3352318" cy="2313483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717BCC4C-5713-6642-B813-A097C056248E}"/>
              </a:ext>
            </a:extLst>
          </p:cNvPr>
          <p:cNvSpPr>
            <a:spLocks/>
          </p:cNvSpPr>
          <p:nvPr/>
        </p:nvSpPr>
        <p:spPr>
          <a:xfrm>
            <a:off x="8362415" y="2200146"/>
            <a:ext cx="3352318" cy="2313483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8D0897F-1EA0-9647-AB88-FEA5F8869F78}"/>
              </a:ext>
            </a:extLst>
          </p:cNvPr>
          <p:cNvSpPr txBox="1"/>
          <p:nvPr/>
        </p:nvSpPr>
        <p:spPr>
          <a:xfrm>
            <a:off x="4295166" y="1700425"/>
            <a:ext cx="1678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Проездной</a:t>
            </a: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46AD8BB0-A66F-674E-A717-261CBBD23A23}"/>
              </a:ext>
            </a:extLst>
          </p:cNvPr>
          <p:cNvGrpSpPr>
            <a:grpSpLocks noChangeAspect="1"/>
          </p:cNvGrpSpPr>
          <p:nvPr/>
        </p:nvGrpSpPr>
        <p:grpSpPr>
          <a:xfrm>
            <a:off x="5959174" y="1741100"/>
            <a:ext cx="468000" cy="407657"/>
            <a:chOff x="2634924" y="992303"/>
            <a:chExt cx="713810" cy="568766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xmlns="" id="{19F857FC-FEB9-B84D-B8F8-A19DE06B3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F312C7DC-801E-CC45-BD61-FE24FE774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38614BA8-C6D7-984D-A862-2D471C712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48D0897F-1EA0-9647-AB88-FEA5F8869F78}"/>
              </a:ext>
            </a:extLst>
          </p:cNvPr>
          <p:cNvSpPr txBox="1"/>
          <p:nvPr/>
        </p:nvSpPr>
        <p:spPr>
          <a:xfrm>
            <a:off x="8193096" y="1765590"/>
            <a:ext cx="178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Ж/д проезд</a:t>
            </a:r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xmlns="" id="{46AD8BB0-A66F-674E-A717-261CBBD23A23}"/>
              </a:ext>
            </a:extLst>
          </p:cNvPr>
          <p:cNvGrpSpPr>
            <a:grpSpLocks noChangeAspect="1"/>
          </p:cNvGrpSpPr>
          <p:nvPr/>
        </p:nvGrpSpPr>
        <p:grpSpPr>
          <a:xfrm>
            <a:off x="9804574" y="1778590"/>
            <a:ext cx="468000" cy="407657"/>
            <a:chOff x="2634924" y="992303"/>
            <a:chExt cx="713810" cy="568766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xmlns="" id="{19F857FC-FEB9-B84D-B8F8-A19DE06B3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xmlns="" id="{F312C7DC-801E-CC45-BD61-FE24FE774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xmlns="" id="{38614BA8-C6D7-984D-A862-2D471C712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4409681" y="2234947"/>
            <a:ext cx="3656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Право льготного проезда </a:t>
            </a:r>
            <a:br>
              <a:rPr lang="ru-RU" sz="2000" b="1" dirty="0">
                <a:solidFill>
                  <a:srgbClr val="373C15"/>
                </a:solidFill>
              </a:rPr>
            </a:br>
            <a:r>
              <a:rPr lang="ru-RU" sz="2000" dirty="0">
                <a:solidFill>
                  <a:srgbClr val="373C15"/>
                </a:solidFill>
              </a:rPr>
              <a:t>на автомобильном </a:t>
            </a:r>
            <a:br>
              <a:rPr lang="ru-RU" sz="2000" dirty="0">
                <a:solidFill>
                  <a:srgbClr val="373C15"/>
                </a:solidFill>
              </a:rPr>
            </a:br>
            <a:r>
              <a:rPr lang="ru-RU" sz="2000" dirty="0">
                <a:solidFill>
                  <a:srgbClr val="373C15"/>
                </a:solidFill>
              </a:rPr>
              <a:t>транспорте по маршрутам регулярных перевозок в Ленинградской области</a:t>
            </a:r>
          </a:p>
          <a:p>
            <a:r>
              <a:rPr lang="ru-RU" sz="2000" b="1" dirty="0">
                <a:solidFill>
                  <a:srgbClr val="373C15"/>
                </a:solidFill>
              </a:rPr>
              <a:t>453 руб. </a:t>
            </a:r>
            <a:r>
              <a:rPr lang="ru-RU" sz="2000" dirty="0">
                <a:solidFill>
                  <a:srgbClr val="373C15"/>
                </a:solidFill>
              </a:rPr>
              <a:t>в месяц </a:t>
            </a:r>
            <a:endParaRPr lang="ru-RU" dirty="0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xmlns="" id="{4D44B941-CE93-F043-976D-0DA643A463AC}"/>
              </a:ext>
            </a:extLst>
          </p:cNvPr>
          <p:cNvSpPr>
            <a:spLocks noChangeAspect="1"/>
          </p:cNvSpPr>
          <p:nvPr/>
        </p:nvSpPr>
        <p:spPr>
          <a:xfrm>
            <a:off x="3987696" y="2298735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xmlns="" id="{4D44B941-CE93-F043-976D-0DA643A463AC}"/>
              </a:ext>
            </a:extLst>
          </p:cNvPr>
          <p:cNvSpPr>
            <a:spLocks noChangeAspect="1"/>
          </p:cNvSpPr>
          <p:nvPr/>
        </p:nvSpPr>
        <p:spPr>
          <a:xfrm>
            <a:off x="8060510" y="2251166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8362415" y="2388909"/>
            <a:ext cx="36563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Право льготного проезда </a:t>
            </a:r>
          </a:p>
          <a:p>
            <a:r>
              <a:rPr lang="ru-RU" sz="2000" dirty="0">
                <a:solidFill>
                  <a:srgbClr val="373C15"/>
                </a:solidFill>
              </a:rPr>
              <a:t>на ж/д транспорте пригородного сообщения</a:t>
            </a:r>
          </a:p>
          <a:p>
            <a:r>
              <a:rPr lang="ru-RU" sz="2000" dirty="0">
                <a:solidFill>
                  <a:srgbClr val="373C15"/>
                </a:solidFill>
              </a:rPr>
              <a:t>оплата 10% от стоимости проезда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1B234D7-13DF-3042-B5C8-18ACB94077B0}"/>
              </a:ext>
            </a:extLst>
          </p:cNvPr>
          <p:cNvSpPr txBox="1"/>
          <p:nvPr/>
        </p:nvSpPr>
        <p:spPr>
          <a:xfrm>
            <a:off x="316791" y="4830432"/>
            <a:ext cx="12119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Детям</a:t>
            </a:r>
            <a:r>
              <a:rPr lang="en-US" sz="2000" b="1" dirty="0">
                <a:solidFill>
                  <a:srgbClr val="373C15"/>
                </a:solidFill>
              </a:rPr>
              <a:t> (</a:t>
            </a:r>
            <a:r>
              <a:rPr lang="ru-RU" sz="2000" b="1" dirty="0">
                <a:solidFill>
                  <a:srgbClr val="373C15"/>
                </a:solidFill>
              </a:rPr>
              <a:t>пасынкам/падчерицам) </a:t>
            </a:r>
            <a:r>
              <a:rPr lang="ru-RU" sz="2000" dirty="0">
                <a:solidFill>
                  <a:srgbClr val="373C15"/>
                </a:solidFill>
              </a:rPr>
              <a:t>военнослужащих, мобилизованных, добровольцев (контрактников), вступивших в добровольческие подразделения (в </a:t>
            </a:r>
            <a:r>
              <a:rPr lang="ru-RU" sz="2000" dirty="0" err="1">
                <a:solidFill>
                  <a:srgbClr val="373C15"/>
                </a:solidFill>
              </a:rPr>
              <a:t>т.ч</a:t>
            </a:r>
            <a:r>
              <a:rPr lang="ru-RU" sz="2000" dirty="0">
                <a:solidFill>
                  <a:srgbClr val="373C15"/>
                </a:solidFill>
              </a:rPr>
              <a:t>. БАРС), </a:t>
            </a:r>
            <a:r>
              <a:rPr lang="ru-RU" sz="2000" b="1" dirty="0">
                <a:solidFill>
                  <a:srgbClr val="373C15"/>
                </a:solidFill>
              </a:rPr>
              <a:t>погибших (умерших)</a:t>
            </a:r>
            <a:r>
              <a:rPr lang="ru-RU" sz="2000" dirty="0">
                <a:solidFill>
                  <a:srgbClr val="373C15"/>
                </a:solidFill>
              </a:rPr>
              <a:t> вследствие выполнения задач в ходе СВО, а также </a:t>
            </a:r>
            <a:r>
              <a:rPr lang="ru-RU" sz="2000" b="1" dirty="0">
                <a:solidFill>
                  <a:srgbClr val="373C15"/>
                </a:solidFill>
              </a:rPr>
              <a:t>детям</a:t>
            </a:r>
            <a:r>
              <a:rPr lang="ru-RU" sz="2000" dirty="0">
                <a:solidFill>
                  <a:srgbClr val="373C15"/>
                </a:solidFill>
              </a:rPr>
              <a:t>  погибших лиц, имевших правоотношения с организациями, содействующими Минобороны РФ (в том числе ЧВК):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373C15"/>
                </a:solidFill>
              </a:rPr>
              <a:t>до 18 лет, от 18 до 23 лет (при обучении по очной форме обучения)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373C15"/>
                </a:solidFill>
              </a:rPr>
              <a:t>до момента получения ЕДВ за счет средств СФР</a:t>
            </a:r>
          </a:p>
        </p:txBody>
      </p:sp>
      <p:pic>
        <p:nvPicPr>
          <p:cNvPr id="40" name="Picture 2" descr="http://qrcoder.ru/code/?https%3A%2F%2Fcszn.info%2Fpublic%2Fpamyatka_mobil%2Fedk_mobil&amp;4&amp;0">
            <a:extLst>
              <a:ext uri="{FF2B5EF4-FFF2-40B4-BE49-F238E27FC236}">
                <a16:creationId xmlns:a16="http://schemas.microsoft.com/office/drawing/2014/main" xmlns="" id="{F55231DE-2398-4AB7-A520-6EC84FEA0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11" y="3688692"/>
            <a:ext cx="1141740" cy="114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qrcoder.ru/code/?https%3A%2F%2Fmfc47.ru%2Fmfc%2F&amp;4&amp;0">
            <a:extLst>
              <a:ext uri="{FF2B5EF4-FFF2-40B4-BE49-F238E27FC236}">
                <a16:creationId xmlns:a16="http://schemas.microsoft.com/office/drawing/2014/main" xmlns="" id="{1A457037-1132-4456-A4AA-DEBD6EA3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35" y="3772913"/>
            <a:ext cx="1141740" cy="114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qrcoder.ru/code/?https%3A%2F%2Fmfc47.ru%2Fmfc%2F&amp;4&amp;0">
            <a:extLst>
              <a:ext uri="{FF2B5EF4-FFF2-40B4-BE49-F238E27FC236}">
                <a16:creationId xmlns:a16="http://schemas.microsoft.com/office/drawing/2014/main" xmlns="" id="{3DFA63CD-20A4-4304-8861-D6CE9957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046" y="3688690"/>
            <a:ext cx="1141740" cy="114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4803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717BCC4C-5713-6642-B813-A097C056248E}"/>
              </a:ext>
            </a:extLst>
          </p:cNvPr>
          <p:cNvSpPr>
            <a:spLocks/>
          </p:cNvSpPr>
          <p:nvPr/>
        </p:nvSpPr>
        <p:spPr>
          <a:xfrm>
            <a:off x="114924" y="2296917"/>
            <a:ext cx="9595133" cy="2019585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8D0897F-1EA0-9647-AB88-FEA5F8869F78}"/>
              </a:ext>
            </a:extLst>
          </p:cNvPr>
          <p:cNvSpPr txBox="1"/>
          <p:nvPr/>
        </p:nvSpPr>
        <p:spPr>
          <a:xfrm>
            <a:off x="316791" y="1673422"/>
            <a:ext cx="7316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На проведение капитального ремонта жилых домов </a:t>
            </a:r>
          </a:p>
          <a:p>
            <a:endParaRPr lang="ru-RU" sz="2400" b="1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4D44B941-CE93-F043-976D-0DA643A463AC}"/>
              </a:ext>
            </a:extLst>
          </p:cNvPr>
          <p:cNvSpPr>
            <a:spLocks noChangeAspect="1"/>
          </p:cNvSpPr>
          <p:nvPr/>
        </p:nvSpPr>
        <p:spPr>
          <a:xfrm>
            <a:off x="242766" y="2628067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08CC67E-800A-344D-9E48-8F7492B81A24}"/>
              </a:ext>
            </a:extLst>
          </p:cNvPr>
          <p:cNvSpPr txBox="1"/>
          <p:nvPr/>
        </p:nvSpPr>
        <p:spPr>
          <a:xfrm>
            <a:off x="652904" y="2171534"/>
            <a:ext cx="833107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373C15"/>
              </a:solidFill>
            </a:endParaRPr>
          </a:p>
          <a:p>
            <a:r>
              <a:rPr lang="ru-RU" sz="2800" b="1" dirty="0">
                <a:solidFill>
                  <a:srgbClr val="373C15"/>
                </a:solidFill>
              </a:rPr>
              <a:t>344,0 тыс. руб. </a:t>
            </a:r>
            <a:r>
              <a:rPr lang="ru-RU" sz="2800" dirty="0">
                <a:solidFill>
                  <a:srgbClr val="373C15"/>
                </a:solidFill>
              </a:rPr>
              <a:t>– если один собственник</a:t>
            </a:r>
          </a:p>
          <a:p>
            <a:endParaRPr lang="ru-RU" sz="2000" b="1" dirty="0">
              <a:solidFill>
                <a:srgbClr val="373C15"/>
              </a:solidFill>
            </a:endParaRPr>
          </a:p>
          <a:p>
            <a:r>
              <a:rPr lang="ru-RU" sz="2800" b="1" dirty="0">
                <a:solidFill>
                  <a:srgbClr val="373C15"/>
                </a:solidFill>
              </a:rPr>
              <a:t>437,0 тыс. руб.</a:t>
            </a:r>
            <a:r>
              <a:rPr lang="ru-RU" sz="2800" dirty="0">
                <a:solidFill>
                  <a:srgbClr val="373C15"/>
                </a:solidFill>
              </a:rPr>
              <a:t> – если более двух собственников, </a:t>
            </a:r>
            <a:br>
              <a:rPr lang="ru-RU" sz="2800" dirty="0">
                <a:solidFill>
                  <a:srgbClr val="373C15"/>
                </a:solidFill>
              </a:rPr>
            </a:br>
            <a:r>
              <a:rPr lang="ru-RU" sz="2800" dirty="0">
                <a:solidFill>
                  <a:srgbClr val="373C15"/>
                </a:solidFill>
              </a:rPr>
              <a:t>в равных долях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424484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56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776549" y="111017"/>
            <a:ext cx="9525411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Потеря кормильца</a:t>
            </a:r>
            <a:endParaRPr lang="ru-RU" sz="3600" b="1" dirty="0">
              <a:solidFill>
                <a:srgbClr val="FAE181"/>
              </a:solidFill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16C722DC-E22D-F642-9F8C-F7D4213AAF41}"/>
              </a:ext>
            </a:extLst>
          </p:cNvPr>
          <p:cNvSpPr/>
          <p:nvPr/>
        </p:nvSpPr>
        <p:spPr>
          <a:xfrm>
            <a:off x="2162899" y="974485"/>
            <a:ext cx="12737323" cy="684657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Единовременная денежная выплата </a:t>
            </a: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46AD8BB0-A66F-674E-A717-261CBBD23A23}"/>
              </a:ext>
            </a:extLst>
          </p:cNvPr>
          <p:cNvGrpSpPr>
            <a:grpSpLocks noChangeAspect="1"/>
          </p:cNvGrpSpPr>
          <p:nvPr/>
        </p:nvGrpSpPr>
        <p:grpSpPr>
          <a:xfrm>
            <a:off x="7605734" y="1729533"/>
            <a:ext cx="468000" cy="407657"/>
            <a:chOff x="2634924" y="992303"/>
            <a:chExt cx="713810" cy="568766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xmlns="" id="{19F857FC-FEB9-B84D-B8F8-A19DE06B3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F312C7DC-801E-CC45-BD61-FE24FE774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38614BA8-C6D7-984D-A862-2D471C712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4D44B941-CE93-F043-976D-0DA643A463AC}"/>
              </a:ext>
            </a:extLst>
          </p:cNvPr>
          <p:cNvSpPr>
            <a:spLocks noChangeAspect="1"/>
          </p:cNvSpPr>
          <p:nvPr/>
        </p:nvSpPr>
        <p:spPr>
          <a:xfrm>
            <a:off x="242766" y="3331990"/>
            <a:ext cx="252000" cy="275486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717BCC4C-5713-6642-B813-A097C056248E}"/>
              </a:ext>
            </a:extLst>
          </p:cNvPr>
          <p:cNvSpPr>
            <a:spLocks/>
          </p:cNvSpPr>
          <p:nvPr/>
        </p:nvSpPr>
        <p:spPr>
          <a:xfrm>
            <a:off x="64124" y="4487866"/>
            <a:ext cx="11768662" cy="2289458"/>
          </a:xfrm>
          <a:prstGeom prst="roundRect">
            <a:avLst/>
          </a:prstGeom>
          <a:solidFill>
            <a:schemeClr val="bg1"/>
          </a:solidFill>
          <a:ln>
            <a:solidFill>
              <a:srgbClr val="373C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1B234D7-13DF-3042-B5C8-18ACB94077B0}"/>
              </a:ext>
            </a:extLst>
          </p:cNvPr>
          <p:cNvSpPr txBox="1"/>
          <p:nvPr/>
        </p:nvSpPr>
        <p:spPr>
          <a:xfrm>
            <a:off x="114924" y="4643837"/>
            <a:ext cx="12254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Льгота назначается</a:t>
            </a:r>
          </a:p>
          <a:p>
            <a:r>
              <a:rPr lang="ru-RU" sz="2000" dirty="0">
                <a:solidFill>
                  <a:srgbClr val="373C15"/>
                </a:solidFill>
              </a:rPr>
              <a:t>Членам семей погибших (умерших) участников специальной военной операции, к которым относятся :</a:t>
            </a:r>
          </a:p>
          <a:p>
            <a:r>
              <a:rPr lang="ru-RU" sz="2000" dirty="0">
                <a:solidFill>
                  <a:srgbClr val="373C15"/>
                </a:solidFill>
              </a:rPr>
              <a:t>- родители (не лишенные родительских прав) погибшего (умершего) участника СВО;</a:t>
            </a:r>
          </a:p>
          <a:p>
            <a:r>
              <a:rPr lang="ru-RU" sz="2000" dirty="0">
                <a:solidFill>
                  <a:srgbClr val="373C15"/>
                </a:solidFill>
              </a:rPr>
              <a:t>- супруга (супруг) погибшего (умершего) участника СВО, не вступившая (не вступивший) в повторный брак;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rgbClr val="373C15"/>
                </a:solidFill>
              </a:rPr>
              <a:t>дети (пасынки и падчерицы) погибшего (умершего) участника СВО в возрасте до 18 лет; от 18 до 23 лет (при обучении по очной форме обучения)</a:t>
            </a:r>
          </a:p>
        </p:txBody>
      </p:sp>
      <p:pic>
        <p:nvPicPr>
          <p:cNvPr id="1026" name="Picture 2" descr="http://qrcoder.ru/code/?https%3A%2F%2Fdocs.cntd.ru%2Fdocument%2F537962724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34" y="2180430"/>
            <a:ext cx="1991652" cy="199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795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E298C99-0350-8948-9A66-E657B9E7C6F7}"/>
              </a:ext>
            </a:extLst>
          </p:cNvPr>
          <p:cNvSpPr/>
          <p:nvPr/>
        </p:nvSpPr>
        <p:spPr>
          <a:xfrm>
            <a:off x="-1" y="-2152"/>
            <a:ext cx="14900223" cy="6860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29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43000">
                <a:schemeClr val="bg1"/>
              </a:gs>
            </a:gsLst>
            <a:lin ang="13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2E258A67-143D-9746-BD68-760D9D7142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456458"/>
              </p:ext>
            </p:extLst>
          </p:nvPr>
        </p:nvGraphicFramePr>
        <p:xfrm>
          <a:off x="356789" y="1125049"/>
          <a:ext cx="11783221" cy="624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744285-6BD4-3E43-BD00-63E48C17F80A}"/>
              </a:ext>
            </a:extLst>
          </p:cNvPr>
          <p:cNvSpPr/>
          <p:nvPr/>
        </p:nvSpPr>
        <p:spPr>
          <a:xfrm>
            <a:off x="2039787" y="3254245"/>
            <a:ext cx="44718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600"/>
              </a:spcBef>
              <a:buFont typeface="Wingdings" pitchFamily="2" charset="2"/>
              <a:buChar char="§"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Внеочередное обеспечение местом по месту жительства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BA31265-832B-564E-86F8-1EEE43A3D63F}"/>
              </a:ext>
            </a:extLst>
          </p:cNvPr>
          <p:cNvSpPr/>
          <p:nvPr/>
        </p:nvSpPr>
        <p:spPr>
          <a:xfrm>
            <a:off x="6924055" y="2144299"/>
            <a:ext cx="46862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1200"/>
              </a:spcBef>
              <a:buFont typeface="Wingdings" pitchFamily="2" charset="2"/>
              <a:buChar char="§"/>
            </a:pPr>
            <a:endParaRPr lang="en-US" sz="2000" b="1" dirty="0">
              <a:solidFill>
                <a:srgbClr val="373C15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Первоочередное обеспечение местом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6CB1E7-7D6D-0542-A1B6-A64C6996AB5D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57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7" name="Равнобедренный треугольник 26"/>
          <p:cNvSpPr>
            <a:spLocks noChangeAspect="1"/>
          </p:cNvSpPr>
          <p:nvPr/>
        </p:nvSpPr>
        <p:spPr>
          <a:xfrm>
            <a:off x="10208431" y="1603863"/>
            <a:ext cx="468000" cy="468000"/>
          </a:xfrm>
          <a:prstGeom prst="triangle">
            <a:avLst>
              <a:gd name="adj" fmla="val 100000"/>
            </a:avLst>
          </a:pr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1">
            <a:schemeClr val="accent3">
              <a:alpha val="90000"/>
              <a:hueOff val="0"/>
              <a:satOff val="0"/>
              <a:lumOff val="0"/>
              <a:alphaOff val="-2000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10270" y="5311569"/>
            <a:ext cx="4121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600"/>
              </a:spcBef>
              <a:buFont typeface="Wingdings" pitchFamily="2" charset="2"/>
              <a:buChar char="§"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Льгота на оплату                      100% от стоимости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7620" y="3970549"/>
            <a:ext cx="3898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Портал Госуслуг; ГБУ ЛО «МФЦ»; 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 местного управления в сфере образования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5579" y="4214713"/>
            <a:ext cx="48487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Бесплатное питание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Внеочередное предоставление места в группе продленного дня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Освобождение от платы за пребывание в группе продленного дня </a:t>
            </a:r>
            <a:endParaRPr lang="en-US" sz="2200" b="1" dirty="0">
              <a:solidFill>
                <a:srgbClr val="373C1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1605" y="6008732"/>
            <a:ext cx="384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Образовательная организация</a:t>
            </a:r>
          </a:p>
        </p:txBody>
      </p:sp>
      <p:pic>
        <p:nvPicPr>
          <p:cNvPr id="2050" name="Picture 2" descr="http://qrcoder.ru/code/?https%3A%2F%2Fedu.lenobl.ru%2Fru%2Fupravlenie-obrazovaniem%2Fdepobr%2Fotdel-socialnoj-zashity-i-specialnyh-uchrezhdenij%2Fmery-podderzhki-uchastnikov-svo%2F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8" y="5019286"/>
            <a:ext cx="1753481" cy="17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31" name="Скругленный прямоугольник 30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Потеря кормильца</a:t>
              </a:r>
              <a:endParaRPr lang="ru-RU" sz="3600" b="1" dirty="0">
                <a:solidFill>
                  <a:srgbClr val="FAE181"/>
                </a:solidFill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FC095310-587F-384E-A3D5-099ACB58E9FD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ОБРАЗОВАНИЕ ДЕТЯМ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576EB7F-E8A8-194A-BE6C-6361684189F1}"/>
              </a:ext>
            </a:extLst>
          </p:cNvPr>
          <p:cNvSpPr txBox="1"/>
          <p:nvPr/>
        </p:nvSpPr>
        <p:spPr>
          <a:xfrm>
            <a:off x="6924054" y="3156499"/>
            <a:ext cx="3898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Портал Госуслуг; ГБУ ЛО «МФЦ»; 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 местного управления в сфере образования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331FA74-2DCA-F54E-A7AA-04F15708EACF}"/>
              </a:ext>
            </a:extLst>
          </p:cNvPr>
          <p:cNvSpPr txBox="1"/>
          <p:nvPr/>
        </p:nvSpPr>
        <p:spPr>
          <a:xfrm>
            <a:off x="6935578" y="6192664"/>
            <a:ext cx="384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Образовательная организация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9FA6EDAB-9514-5B48-BB3C-770C475F13D2}"/>
              </a:ext>
            </a:extLst>
          </p:cNvPr>
          <p:cNvGrpSpPr>
            <a:grpSpLocks noChangeAspect="1"/>
          </p:cNvGrpSpPr>
          <p:nvPr/>
        </p:nvGrpSpPr>
        <p:grpSpPr>
          <a:xfrm>
            <a:off x="5608530" y="1015386"/>
            <a:ext cx="468000" cy="372903"/>
            <a:chOff x="2634924" y="992303"/>
            <a:chExt cx="713810" cy="56876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xmlns="" id="{772B5B93-BEA3-B54F-89AE-325CFE74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xmlns="" id="{F86AE8C9-DD8C-6047-8961-41FE2916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5EA9DDC5-01D6-0E45-9038-136EF098D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0076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E298C99-0350-8948-9A66-E657B9E7C6F7}"/>
              </a:ext>
            </a:extLst>
          </p:cNvPr>
          <p:cNvSpPr/>
          <p:nvPr/>
        </p:nvSpPr>
        <p:spPr>
          <a:xfrm rot="10800000">
            <a:off x="-2760213" y="-2152"/>
            <a:ext cx="14900223" cy="6860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29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78000">
                <a:schemeClr val="bg1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2E258A67-143D-9746-BD68-760D9D7142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515646"/>
              </p:ext>
            </p:extLst>
          </p:nvPr>
        </p:nvGraphicFramePr>
        <p:xfrm>
          <a:off x="356789" y="1125049"/>
          <a:ext cx="11783221" cy="624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6CB1E7-7D6D-0542-A1B6-A64C6996AB5D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58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7" name="Равнобедренный треугольник 26"/>
          <p:cNvSpPr>
            <a:spLocks noChangeAspect="1"/>
          </p:cNvSpPr>
          <p:nvPr/>
        </p:nvSpPr>
        <p:spPr>
          <a:xfrm>
            <a:off x="10208431" y="1603863"/>
            <a:ext cx="468000" cy="468000"/>
          </a:xfrm>
          <a:prstGeom prst="triangle">
            <a:avLst>
              <a:gd name="adj" fmla="val 100000"/>
            </a:avLst>
          </a:pr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1">
            <a:schemeClr val="accent3">
              <a:alpha val="90000"/>
              <a:hueOff val="0"/>
              <a:satOff val="0"/>
              <a:lumOff val="0"/>
              <a:alphaOff val="-2000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31" name="Скругленный прямоугольник 30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Потеря кормильца</a:t>
              </a:r>
              <a:endParaRPr lang="ru-RU" sz="3600" b="1" dirty="0">
                <a:solidFill>
                  <a:srgbClr val="FAE181"/>
                </a:solidFill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FC095310-587F-384E-A3D5-099ACB58E9FD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Образование детям 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A70359A-ED3F-0043-88E9-9E370B1F1710}"/>
              </a:ext>
            </a:extLst>
          </p:cNvPr>
          <p:cNvSpPr/>
          <p:nvPr/>
        </p:nvSpPr>
        <p:spPr>
          <a:xfrm>
            <a:off x="2043961" y="3362208"/>
            <a:ext cx="45243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Преимущественное право зачисления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Бесплатное питание </a:t>
            </a:r>
          </a:p>
          <a:p>
            <a:pPr>
              <a:spcAft>
                <a:spcPts val="600"/>
              </a:spcAft>
            </a:pPr>
            <a:r>
              <a:rPr lang="ru-RU" sz="2200" b="1" dirty="0"/>
              <a:t>      </a:t>
            </a:r>
            <a:endParaRPr lang="ru-RU" sz="2200" b="1" dirty="0">
              <a:solidFill>
                <a:srgbClr val="373C15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850B71A-E1BA-1041-9594-3CCF276638D8}"/>
              </a:ext>
            </a:extLst>
          </p:cNvPr>
          <p:cNvSpPr txBox="1"/>
          <p:nvPr/>
        </p:nvSpPr>
        <p:spPr>
          <a:xfrm>
            <a:off x="2069987" y="5199802"/>
            <a:ext cx="4498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Ежемесячная стипендия Губернатора ЛО – 5000                    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F3C6D38-1502-8147-86C2-BEE1712DC0F6}"/>
              </a:ext>
            </a:extLst>
          </p:cNvPr>
          <p:cNvSpPr txBox="1"/>
          <p:nvPr/>
        </p:nvSpPr>
        <p:spPr>
          <a:xfrm>
            <a:off x="2071067" y="5896091"/>
            <a:ext cx="4479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Комитет общего и профессионального </a:t>
            </a:r>
          </a:p>
          <a:p>
            <a:r>
              <a:rPr lang="ru-RU" dirty="0"/>
              <a:t>образования Ленинградской области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B94D032-A072-2C4B-86E5-421E4BD386C5}"/>
              </a:ext>
            </a:extLst>
          </p:cNvPr>
          <p:cNvSpPr txBox="1"/>
          <p:nvPr/>
        </p:nvSpPr>
        <p:spPr>
          <a:xfrm>
            <a:off x="2076291" y="4421904"/>
            <a:ext cx="356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Организация профессионального образования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A58CBBB-701D-CF43-909A-FD0CB611217C}"/>
              </a:ext>
            </a:extLst>
          </p:cNvPr>
          <p:cNvSpPr txBox="1"/>
          <p:nvPr/>
        </p:nvSpPr>
        <p:spPr>
          <a:xfrm>
            <a:off x="6904258" y="2492327"/>
            <a:ext cx="4086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>
                <a:solidFill>
                  <a:srgbClr val="373C15"/>
                </a:solidFill>
              </a:rPr>
              <a:t>Ежемесячная стипендия Губернатора ЛО – 8000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D83DD7F-3384-8247-BC3A-C635AD663FD5}"/>
              </a:ext>
            </a:extLst>
          </p:cNvPr>
          <p:cNvSpPr txBox="1"/>
          <p:nvPr/>
        </p:nvSpPr>
        <p:spPr>
          <a:xfrm>
            <a:off x="6928281" y="3174332"/>
            <a:ext cx="4038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Комитет общего и профессионального </a:t>
            </a:r>
          </a:p>
          <a:p>
            <a:r>
              <a:rPr lang="ru-RU" dirty="0"/>
              <a:t>образования Ленинградской области</a:t>
            </a:r>
          </a:p>
        </p:txBody>
      </p:sp>
      <p:pic>
        <p:nvPicPr>
          <p:cNvPr id="46" name="Picture 2" descr="http://qrcoder.ru/code/?https%3A%2F%2Fedu.lenobl.ru%2Fru%2Fupravlenie-obrazovaniem%2Fdepobr%2Fotdel-socialnoj-zashity-i-specialnyh-uchrezhdenij%2Fmery-podderzhki-uchastnikov-svo%2F&amp;4&amp;0">
            <a:extLst>
              <a:ext uri="{FF2B5EF4-FFF2-40B4-BE49-F238E27FC236}">
                <a16:creationId xmlns:a16="http://schemas.microsoft.com/office/drawing/2014/main" xmlns="" id="{F6471D6D-9979-F243-A666-B03FB06A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85" y="4565526"/>
            <a:ext cx="2063749" cy="20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CCEB5FE9-19B3-FC4D-AC44-AD1525F39DFC}"/>
              </a:ext>
            </a:extLst>
          </p:cNvPr>
          <p:cNvGrpSpPr>
            <a:grpSpLocks noChangeAspect="1"/>
          </p:cNvGrpSpPr>
          <p:nvPr/>
        </p:nvGrpSpPr>
        <p:grpSpPr>
          <a:xfrm>
            <a:off x="4879307" y="1055710"/>
            <a:ext cx="468000" cy="372903"/>
            <a:chOff x="2634924" y="992303"/>
            <a:chExt cx="713810" cy="56876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xmlns="" id="{F0893F95-242D-1F4B-8E94-ECAE78399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xmlns="" id="{99CD7910-BF25-0A45-BE7A-C9210BA27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B6C77247-BC27-6F41-8695-FBB45288B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3720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Призыв (поступление) на военную службу 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341DD7-AC68-4E46-B60E-B38656299BDE}"/>
              </a:ext>
            </a:extLst>
          </p:cNvPr>
          <p:cNvSpPr txBox="1"/>
          <p:nvPr/>
        </p:nvSpPr>
        <p:spPr>
          <a:xfrm>
            <a:off x="7361896" y="1077201"/>
            <a:ext cx="4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прямая поддержка военнослужащих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BB1E977-78DE-9848-A641-72BC698D4058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6</a:t>
            </a:r>
            <a:endParaRPr lang="ru-RU" sz="2667" dirty="0">
              <a:solidFill>
                <a:srgbClr val="644B2D"/>
              </a:solidFill>
            </a:endParaRP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9DADFEE-A8AC-FF44-B0AE-1BCE55D4362C}"/>
              </a:ext>
            </a:extLst>
          </p:cNvPr>
          <p:cNvSpPr txBox="1"/>
          <p:nvPr/>
        </p:nvSpPr>
        <p:spPr>
          <a:xfrm>
            <a:off x="340440" y="2411610"/>
            <a:ext cx="55463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400" b="1" dirty="0">
                <a:solidFill>
                  <a:srgbClr val="373C15"/>
                </a:solidFill>
              </a:rPr>
              <a:t>мобилизованным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400" b="1" dirty="0">
                <a:solidFill>
                  <a:srgbClr val="373C15"/>
                </a:solidFill>
              </a:rPr>
              <a:t>добровольно мобилизованным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400" b="1" dirty="0">
                <a:solidFill>
                  <a:srgbClr val="373C15"/>
                </a:solidFill>
              </a:rPr>
              <a:t>добровольцам (контрактникам)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400" b="1" dirty="0">
                <a:solidFill>
                  <a:srgbClr val="373C15"/>
                </a:solidFill>
              </a:rPr>
              <a:t>офицерам, призванным из запаса, </a:t>
            </a:r>
            <a:br>
              <a:rPr lang="ru-RU" sz="2400" b="1" dirty="0">
                <a:solidFill>
                  <a:srgbClr val="373C15"/>
                </a:solidFill>
              </a:rPr>
            </a:br>
            <a:r>
              <a:rPr lang="ru-RU" sz="2400" b="1" dirty="0">
                <a:solidFill>
                  <a:srgbClr val="373C15"/>
                </a:solidFill>
              </a:rPr>
              <a:t>поступившим на военную службу </a:t>
            </a:r>
            <a:br>
              <a:rPr lang="ru-RU" sz="2400" b="1" dirty="0">
                <a:solidFill>
                  <a:srgbClr val="373C15"/>
                </a:solidFill>
              </a:rPr>
            </a:br>
            <a:r>
              <a:rPr lang="ru-RU" sz="2400" b="1" dirty="0">
                <a:solidFill>
                  <a:srgbClr val="373C15"/>
                </a:solidFill>
              </a:rPr>
              <a:t>по контракту 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400" b="1" dirty="0">
                <a:solidFill>
                  <a:srgbClr val="373C15"/>
                </a:solidFill>
              </a:rPr>
              <a:t>призывникам, проходящим службу, заключившим контракт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400" b="1" dirty="0">
                <a:solidFill>
                  <a:srgbClr val="373C15"/>
                </a:solidFill>
              </a:rPr>
              <a:t>иностранным гражданам,              заключившим контракт</a:t>
            </a:r>
            <a:endParaRPr lang="en-US" sz="2400" b="1" dirty="0">
              <a:solidFill>
                <a:srgbClr val="373C15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97C2E65-CFF3-1C46-AAB7-D18F01CB4980}"/>
              </a:ext>
            </a:extLst>
          </p:cNvPr>
          <p:cNvSpPr/>
          <p:nvPr/>
        </p:nvSpPr>
        <p:spPr>
          <a:xfrm>
            <a:off x="-1079292" y="1287828"/>
            <a:ext cx="7292693" cy="1153762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120B666-BBDD-C84E-AB9E-6AC6BC955FF0}"/>
              </a:ext>
            </a:extLst>
          </p:cNvPr>
          <p:cNvSpPr txBox="1"/>
          <p:nvPr/>
        </p:nvSpPr>
        <p:spPr>
          <a:xfrm>
            <a:off x="299800" y="1290802"/>
            <a:ext cx="7143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73C15"/>
                </a:solidFill>
              </a:rPr>
              <a:t>Выплаты из бюджета </a:t>
            </a:r>
          </a:p>
          <a:p>
            <a:r>
              <a:rPr lang="ru-RU" sz="3200" b="1" dirty="0">
                <a:solidFill>
                  <a:srgbClr val="373C15"/>
                </a:solidFill>
              </a:rPr>
              <a:t>Ленинградской области</a:t>
            </a:r>
          </a:p>
          <a:p>
            <a:endParaRPr lang="ru-RU" sz="3200" b="1" dirty="0">
              <a:solidFill>
                <a:srgbClr val="373C15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81953" y="1113806"/>
            <a:ext cx="363505" cy="363505"/>
          </a:xfrm>
          <a:prstGeom prst="rect">
            <a:avLst/>
          </a:prstGeom>
        </p:spPr>
      </p:pic>
      <p:pic>
        <p:nvPicPr>
          <p:cNvPr id="1026" name="Picture 2" descr="C:\Users\ed_shcherbakov\Desktop\МОБИЛИЗАЦИЯ\Презентации\Презентация\Презентация\Плакат A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953" y="1477310"/>
            <a:ext cx="4557623" cy="52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733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Схема 51">
            <a:extLst>
              <a:ext uri="{FF2B5EF4-FFF2-40B4-BE49-F238E27FC236}">
                <a16:creationId xmlns:a16="http://schemas.microsoft.com/office/drawing/2014/main" xmlns="" id="{B67EEAD5-2D76-7142-9A72-93081D4904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563625"/>
              </p:ext>
            </p:extLst>
          </p:nvPr>
        </p:nvGraphicFramePr>
        <p:xfrm>
          <a:off x="37994" y="593558"/>
          <a:ext cx="11768995" cy="6766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6CB1E7-7D6D-0542-A1B6-A64C6996AB5D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59</a:t>
            </a:r>
          </a:p>
          <a:p>
            <a:pPr algn="r" defTabSz="914377"/>
            <a:endParaRPr lang="ru-RU" sz="2667" b="1" dirty="0"/>
          </a:p>
        </p:txBody>
      </p:sp>
      <p:pic>
        <p:nvPicPr>
          <p:cNvPr id="5122" name="Picture 2" descr="http://qrcoder.ru/code/?https%3A%2F%2Fedu.lenobl.ru%2Fru%2Fupravlenie-obrazovaniem%2Fdepobr%2Fotdel-socialnoj-zashity-i-specialnyh-uchrezhdenij%2Fmery-podderzhki-uchastnikov-svo%2F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43" y="4987055"/>
            <a:ext cx="1795834" cy="17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EF7FA018-E6F4-4341-A497-2F6BC868D5BD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42" name="Скругленный прямоугольник 41">
              <a:extLst>
                <a:ext uri="{FF2B5EF4-FFF2-40B4-BE49-F238E27FC236}">
                  <a16:creationId xmlns:a16="http://schemas.microsoft.com/office/drawing/2014/main" xmlns="" id="{7A947A25-339E-DB40-AA2E-C23E8E3A4E1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6E3080F-9EB7-7149-8579-A13A7A754E0A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Потеря кормильца</a:t>
              </a:r>
              <a:endParaRPr lang="ru-RU" sz="3600" b="1" dirty="0">
                <a:solidFill>
                  <a:srgbClr val="FAE181"/>
                </a:solidFill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4F5CD1EC-3F0D-7A42-B6F5-8557A4BD94AA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xmlns="" id="{4587B99F-E7AD-D54A-8EA0-85686AF746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4EF75F1-B23A-0F44-A9D3-A6F497BA53FA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CD12EF9-8038-EA4F-81EF-F79135CD1E20}"/>
              </a:ext>
            </a:extLst>
          </p:cNvPr>
          <p:cNvSpPr/>
          <p:nvPr/>
        </p:nvSpPr>
        <p:spPr>
          <a:xfrm>
            <a:off x="2162899" y="974485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Образование детям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3677A788-E204-8A48-B9F3-5F091DABFABA}"/>
              </a:ext>
            </a:extLst>
          </p:cNvPr>
          <p:cNvGrpSpPr>
            <a:grpSpLocks noChangeAspect="1"/>
          </p:cNvGrpSpPr>
          <p:nvPr/>
        </p:nvGrpSpPr>
        <p:grpSpPr>
          <a:xfrm>
            <a:off x="5124341" y="1055710"/>
            <a:ext cx="468000" cy="372903"/>
            <a:chOff x="2634924" y="992303"/>
            <a:chExt cx="713810" cy="56876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xmlns="" id="{B1666C40-DFFD-F044-9CCF-49DA97D79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15F408B8-7F0B-6A4E-AB9E-F404725A4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xmlns="" id="{4EA418BC-816F-A040-B2BC-2E4E23FF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97B1A98-1E42-344D-8478-7D612B5434F4}"/>
              </a:ext>
            </a:extLst>
          </p:cNvPr>
          <p:cNvSpPr/>
          <p:nvPr/>
        </p:nvSpPr>
        <p:spPr>
          <a:xfrm>
            <a:off x="5592340" y="2727049"/>
            <a:ext cx="5471195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200" b="1" dirty="0"/>
              <a:t>Первоочередное предоставление места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200" b="1" dirty="0"/>
              <a:t>Право получение бесплатной путевки</a:t>
            </a:r>
          </a:p>
          <a:p>
            <a:r>
              <a:rPr lang="ru-RU" sz="2200" b="1" dirty="0"/>
              <a:t>     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9C736503-5478-364B-AEF4-893F8DA9D5BC}"/>
              </a:ext>
            </a:extLst>
          </p:cNvPr>
          <p:cNvSpPr/>
          <p:nvPr/>
        </p:nvSpPr>
        <p:spPr>
          <a:xfrm>
            <a:off x="831325" y="3735073"/>
            <a:ext cx="45243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ru-RU" sz="2200" b="1" dirty="0"/>
              <a:t>Внеочередное право приема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58986" y="5631228"/>
            <a:ext cx="8083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Комитет общего и профессионального образования </a:t>
            </a:r>
          </a:p>
          <a:p>
            <a:r>
              <a:rPr lang="ru-RU" dirty="0"/>
              <a:t>Ленинградской области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2341" y="3878066"/>
            <a:ext cx="74819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ru-RU" sz="2200" b="1" dirty="0"/>
              <a:t>Льготное пребывание детей в организациях                              отдыха и оздоровления - 100% от расчетной                 стоимости </a:t>
            </a:r>
            <a:r>
              <a:rPr lang="ru-RU" b="1" dirty="0"/>
              <a:t>(в 2024 году 25 700 руб. за 21 день /                                                    1 223,80 руб. в день)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i="1" dirty="0"/>
              <a:t>любой ДОЛ на территории РФ, включенный в реестр                                                               организаций отдыха и оздоровления  субъекта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8986" y="3390991"/>
            <a:ext cx="6473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Администрация муниципального района (городского округа)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8225" y="4144764"/>
            <a:ext cx="442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обратиться:</a:t>
            </a:r>
          </a:p>
          <a:p>
            <a:r>
              <a:rPr lang="ru-RU" dirty="0"/>
              <a:t>Организация, реализующая программы дополнительного образования детей</a:t>
            </a:r>
          </a:p>
        </p:txBody>
      </p:sp>
    </p:spTree>
    <p:extLst>
      <p:ext uri="{BB962C8B-B14F-4D97-AF65-F5344CB8AC3E}">
        <p14:creationId xmlns:p14="http://schemas.microsoft.com/office/powerpoint/2010/main" val="25578818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1850614" y="0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EA20FCE-258D-D54C-8F2F-347BCC34D7AB}"/>
              </a:ext>
            </a:extLst>
          </p:cNvPr>
          <p:cNvSpPr/>
          <p:nvPr/>
        </p:nvSpPr>
        <p:spPr>
          <a:xfrm>
            <a:off x="1238879" y="3273441"/>
            <a:ext cx="10063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ru-RU" sz="2000" b="1" dirty="0"/>
              <a:t>2 546 рублей – </a:t>
            </a:r>
            <a:r>
              <a:rPr lang="ru-RU" sz="2000" dirty="0"/>
              <a:t>одному из родителей или супруге (супругу) погибшего (умершего) </a:t>
            </a:r>
            <a:r>
              <a:rPr lang="ru-RU" sz="2000" b="1" i="1" dirty="0"/>
              <a:t>инвалида боевых действий</a:t>
            </a:r>
            <a:r>
              <a:rPr lang="ru-RU" sz="2000" dirty="0"/>
              <a:t>, не вступившей (не вступившему) в повторный брак (предоставляется с учетом критерия нуждаемости - 100% от величины СД</a:t>
            </a:r>
            <a:r>
              <a:rPr lang="ru-RU" sz="2000" i="1" dirty="0"/>
              <a:t>, величина которого в 2024 году составляет 42 450 руб.  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9B382269-427B-6140-A589-8206A92744CA}"/>
              </a:ext>
            </a:extLst>
          </p:cNvPr>
          <p:cNvSpPr/>
          <p:nvPr/>
        </p:nvSpPr>
        <p:spPr>
          <a:xfrm>
            <a:off x="1238879" y="2479653"/>
            <a:ext cx="9610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ru-RU" sz="2000" b="1" dirty="0"/>
              <a:t>4 563 рубля </a:t>
            </a:r>
            <a:r>
              <a:rPr lang="ru-RU" sz="2000" dirty="0"/>
              <a:t>– родителям (обоим) погибших при исполнении обязанностей военной службы (служебных обязанностей) </a:t>
            </a:r>
            <a:r>
              <a:rPr lang="ru-RU" sz="2000" b="1" i="1" dirty="0"/>
              <a:t>ветеранов боевых действий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FDB926C4-033F-7746-898F-759D5D4D5F15}"/>
              </a:ext>
            </a:extLst>
          </p:cNvPr>
          <p:cNvSpPr>
            <a:spLocks noChangeAspect="1"/>
          </p:cNvSpPr>
          <p:nvPr/>
        </p:nvSpPr>
        <p:spPr>
          <a:xfrm>
            <a:off x="793867" y="2553367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86B9347B-3CB0-EB45-BAF8-596DEE06BF9A}"/>
              </a:ext>
            </a:extLst>
          </p:cNvPr>
          <p:cNvSpPr>
            <a:spLocks noChangeAspect="1"/>
          </p:cNvSpPr>
          <p:nvPr/>
        </p:nvSpPr>
        <p:spPr>
          <a:xfrm>
            <a:off x="793867" y="3386374"/>
            <a:ext cx="252000" cy="252000"/>
          </a:xfrm>
          <a:prstGeom prst="ellipse">
            <a:avLst/>
          </a:prstGeom>
          <a:solidFill>
            <a:srgbClr val="644B2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F6BBD4F-0668-5644-B1EB-3A748A902F3D}"/>
              </a:ext>
            </a:extLst>
          </p:cNvPr>
          <p:cNvSpPr txBox="1"/>
          <p:nvPr/>
        </p:nvSpPr>
        <p:spPr>
          <a:xfrm>
            <a:off x="11539576" y="6377541"/>
            <a:ext cx="653143" cy="456600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60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66E640-A264-BC4E-8113-DCCCB9D5A6A5}"/>
              </a:ext>
            </a:extLst>
          </p:cNvPr>
          <p:cNvSpPr txBox="1"/>
          <p:nvPr/>
        </p:nvSpPr>
        <p:spPr>
          <a:xfrm>
            <a:off x="733990" y="1486417"/>
            <a:ext cx="986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Дополнительные ежемесячные выплаты</a:t>
            </a:r>
          </a:p>
          <a:p>
            <a:r>
              <a:rPr lang="ru-RU" sz="2800" b="1" dirty="0"/>
              <a:t>из регионального бюджета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574450"/>
            <a:ext cx="12192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/>
              <a:t>Подать документы удобным способом</a:t>
            </a:r>
          </a:p>
        </p:txBody>
      </p:sp>
      <p:pic>
        <p:nvPicPr>
          <p:cNvPr id="5124" name="Picture 4" descr="http://qrcoder.ru/code/?https%3A%2F%2Fgu.lenobl.ru%2FPgu%2F%3Fpage-url%3Dhome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21" y="5050447"/>
            <a:ext cx="1605269" cy="160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qrcoder.ru/code/?https%3A%2F%2Fmfc47.ru%2Fmfc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76" y="5030628"/>
            <a:ext cx="1621243" cy="162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qrcoder.ru/code/?https%3A%2F%2Fcszn.info%2Fabout%2Fstructure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31" y="5030628"/>
            <a:ext cx="1625088" cy="16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613232" y="238701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Потеря кормильца</a:t>
            </a:r>
            <a:endParaRPr lang="ru-RU" sz="3600" b="1" dirty="0">
              <a:solidFill>
                <a:srgbClr val="FAE18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621CBBA-197D-034A-82ED-C31F978E2A89}"/>
              </a:ext>
            </a:extLst>
          </p:cNvPr>
          <p:cNvSpPr/>
          <p:nvPr/>
        </p:nvSpPr>
        <p:spPr>
          <a:xfrm>
            <a:off x="2295903" y="859866"/>
            <a:ext cx="12737323" cy="535355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C777470-8EB6-524F-B04F-7BDD13BE09F6}"/>
              </a:ext>
            </a:extLst>
          </p:cNvPr>
          <p:cNvSpPr txBox="1"/>
          <p:nvPr/>
        </p:nvSpPr>
        <p:spPr>
          <a:xfrm>
            <a:off x="2312528" y="907380"/>
            <a:ext cx="1001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Ежемесячные выплаты родственникам погибших ВБД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A05D5506-9E39-E84D-9D1B-67552B04A7B1}"/>
              </a:ext>
            </a:extLst>
          </p:cNvPr>
          <p:cNvGrpSpPr>
            <a:grpSpLocks noChangeAspect="1"/>
          </p:cNvGrpSpPr>
          <p:nvPr/>
        </p:nvGrpSpPr>
        <p:grpSpPr>
          <a:xfrm>
            <a:off x="5329891" y="1963470"/>
            <a:ext cx="468000" cy="372903"/>
            <a:chOff x="2634924" y="992303"/>
            <a:chExt cx="713810" cy="568766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4EE87B2A-30A3-E147-82BF-E8A18F79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B8B0E79D-56EE-9D4D-978E-0EC61299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038576D8-344A-D24C-98A8-88B4DFD8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3078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2F89C2-DA29-6B41-B07A-4542783DD8C9}"/>
              </a:ext>
            </a:extLst>
          </p:cNvPr>
          <p:cNvSpPr txBox="1"/>
          <p:nvPr/>
        </p:nvSpPr>
        <p:spPr>
          <a:xfrm>
            <a:off x="554632" y="299802"/>
            <a:ext cx="13955843" cy="631085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562EDCF-3840-9745-8B5B-1BFA72D03ACE}"/>
              </a:ext>
            </a:extLst>
          </p:cNvPr>
          <p:cNvSpPr/>
          <p:nvPr/>
        </p:nvSpPr>
        <p:spPr>
          <a:xfrm>
            <a:off x="1600675" y="3618766"/>
            <a:ext cx="102932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>
                <a:solidFill>
                  <a:srgbClr val="FFE687"/>
                </a:solidFill>
              </a:rPr>
              <a:t>Информационные ресурсы</a:t>
            </a:r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xmlns="" id="{9107C7F9-62EA-FD46-919D-E9151AD7C5A1}"/>
              </a:ext>
            </a:extLst>
          </p:cNvPr>
          <p:cNvSpPr/>
          <p:nvPr/>
        </p:nvSpPr>
        <p:spPr>
          <a:xfrm>
            <a:off x="6220919" y="4786167"/>
            <a:ext cx="5298210" cy="812800"/>
          </a:xfrm>
          <a:prstGeom prst="rightArrow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AFFBE09-93F5-2740-B973-A64F93F6F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19" r="24462" b="1000"/>
          <a:stretch/>
        </p:blipFill>
        <p:spPr>
          <a:xfrm>
            <a:off x="864045" y="576711"/>
            <a:ext cx="7320652" cy="279723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21748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6" y="1312326"/>
            <a:ext cx="5442731" cy="45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EAD8D45-A16B-E044-97D7-49661D430EA5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62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2564431" y="0"/>
            <a:ext cx="9628288" cy="814647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558922" y="102285"/>
            <a:ext cx="1012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Специализированный раздел на сайте </a:t>
            </a:r>
            <a:r>
              <a:rPr lang="en-US" sz="3600" b="1" dirty="0">
                <a:solidFill>
                  <a:srgbClr val="FAE181"/>
                </a:solidFill>
              </a:rPr>
              <a:t>cszn.info</a:t>
            </a:r>
            <a:endParaRPr lang="ru-RU" sz="3600" b="1" dirty="0">
              <a:solidFill>
                <a:srgbClr val="FAE18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9DADFEE-A8AC-FF44-B0AE-1BCE55D4362C}"/>
              </a:ext>
            </a:extLst>
          </p:cNvPr>
          <p:cNvSpPr txBox="1"/>
          <p:nvPr/>
        </p:nvSpPr>
        <p:spPr>
          <a:xfrm>
            <a:off x="223756" y="5788132"/>
            <a:ext cx="5351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644B2D"/>
                </a:solidFill>
                <a:hlinkClick r:id="rId3"/>
              </a:rPr>
              <a:t>www.cszn.info</a:t>
            </a:r>
            <a:endParaRPr lang="ru-RU" sz="3200" b="1" u="sng" dirty="0">
              <a:solidFill>
                <a:srgbClr val="644B2D"/>
              </a:solidFill>
            </a:endParaRPr>
          </a:p>
          <a:p>
            <a:pPr algn="ctr"/>
            <a:r>
              <a:rPr lang="ru-RU" sz="3200" b="1" dirty="0">
                <a:solidFill>
                  <a:srgbClr val="644B2D"/>
                </a:solidFill>
              </a:rPr>
              <a:t>8-800-350-06-05 доб. «1»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8" y="1312326"/>
            <a:ext cx="3362224" cy="4744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204" y="2089795"/>
            <a:ext cx="3051893" cy="4287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751" y="4350043"/>
            <a:ext cx="2299005" cy="2299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A07CB9-873E-674B-9B52-AF764C4CDEA4}"/>
              </a:ext>
            </a:extLst>
          </p:cNvPr>
          <p:cNvSpPr txBox="1"/>
          <p:nvPr/>
        </p:nvSpPr>
        <p:spPr>
          <a:xfrm>
            <a:off x="1351090" y="847284"/>
            <a:ext cx="11190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Актуальные памятки, информационные материалы, электронный навигатор мер 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1897297254"/>
      </p:ext>
    </p:extLst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2564431" y="0"/>
            <a:ext cx="9628288" cy="814647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2558922" y="102285"/>
            <a:ext cx="1012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Электронный навигатор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17" y="1719206"/>
            <a:ext cx="6626956" cy="477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qrcoder.ru/code/?https%3A%2F%2Fcszn.info%2Fveteran_svo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51" y="4198761"/>
            <a:ext cx="2178780" cy="21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D8B908-C9FE-2541-9BB3-F96F47CC83C5}"/>
              </a:ext>
            </a:extLst>
          </p:cNvPr>
          <p:cNvSpPr txBox="1"/>
          <p:nvPr/>
        </p:nvSpPr>
        <p:spPr>
          <a:xfrm>
            <a:off x="1762865" y="5243634"/>
            <a:ext cx="411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      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D9194D-894D-1740-967C-89BB931933AF}"/>
              </a:ext>
            </a:extLst>
          </p:cNvPr>
          <p:cNvSpPr txBox="1"/>
          <p:nvPr/>
        </p:nvSpPr>
        <p:spPr>
          <a:xfrm>
            <a:off x="11557015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63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18E2C7-A00E-FA41-B03A-29B722086A45}"/>
              </a:ext>
            </a:extLst>
          </p:cNvPr>
          <p:cNvSpPr txBox="1"/>
          <p:nvPr/>
        </p:nvSpPr>
        <p:spPr>
          <a:xfrm>
            <a:off x="2558922" y="765099"/>
            <a:ext cx="8240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предоставлению мер социальной поддержки для участников СВО и их семей </a:t>
            </a:r>
          </a:p>
        </p:txBody>
      </p:sp>
      <p:sp>
        <p:nvSpPr>
          <p:cNvPr id="11" name="Скругленный прямоугольник 17">
            <a:extLst>
              <a:ext uri="{FF2B5EF4-FFF2-40B4-BE49-F238E27FC236}">
                <a16:creationId xmlns:a16="http://schemas.microsoft.com/office/drawing/2014/main" xmlns="" id="{417E979A-8A5C-1942-A1D1-BC2EE09507F4}"/>
              </a:ext>
            </a:extLst>
          </p:cNvPr>
          <p:cNvSpPr/>
          <p:nvPr/>
        </p:nvSpPr>
        <p:spPr>
          <a:xfrm>
            <a:off x="206709" y="1934417"/>
            <a:ext cx="5675107" cy="4443124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accent1">
                <a:lumMod val="75000"/>
              </a:schemeClr>
            </a:solidFill>
            <a:miter lim="400000"/>
          </a:ln>
          <a:effectLst/>
        </p:spPr>
        <p:txBody>
          <a:bodyPr lIns="16002" tIns="16002" rIns="16002" bIns="16002" anchor="t"/>
          <a:lstStyle/>
          <a:p>
            <a:pPr marL="111347" indent="30004" algn="just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ru-RU" b="1" dirty="0">
                <a:solidFill>
                  <a:srgbClr val="644B2D"/>
                </a:solidFill>
                <a:ea typeface="Poppins"/>
                <a:cs typeface="Poppins"/>
              </a:rPr>
              <a:t> </a:t>
            </a:r>
            <a:endParaRPr lang="ru-RU" sz="1600" dirty="0">
              <a:solidFill>
                <a:srgbClr val="644B2D"/>
              </a:solidFill>
              <a:latin typeface="Constantia" panose="02030602050306030303" pitchFamily="18" charset="0"/>
              <a:ea typeface="Poppins"/>
              <a:cs typeface="Poppi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18E2C7-A00E-FA41-B03A-29B722086A45}"/>
              </a:ext>
            </a:extLst>
          </p:cNvPr>
          <p:cNvSpPr txBox="1"/>
          <p:nvPr/>
        </p:nvSpPr>
        <p:spPr>
          <a:xfrm>
            <a:off x="492973" y="2095826"/>
            <a:ext cx="51025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7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удобный сервис, в котором собраны все действующие меры участникам СВО и членам их, предоставляемые по линии социальной защиты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63285" y="4749542"/>
            <a:ext cx="29027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ru-RU" sz="3200" b="1" dirty="0">
                <a:solidFill>
                  <a:prstClr val="black"/>
                </a:solidFill>
              </a:rPr>
              <a:t>перейти </a:t>
            </a:r>
          </a:p>
          <a:p>
            <a:pPr lvl="0"/>
            <a:r>
              <a:rPr lang="ru-RU" sz="3200" b="1" dirty="0">
                <a:solidFill>
                  <a:prstClr val="black"/>
                </a:solidFill>
              </a:rPr>
              <a:t>в навигатор</a:t>
            </a:r>
          </a:p>
        </p:txBody>
      </p:sp>
    </p:spTree>
    <p:extLst>
      <p:ext uri="{BB962C8B-B14F-4D97-AF65-F5344CB8AC3E}">
        <p14:creationId xmlns:p14="http://schemas.microsoft.com/office/powerpoint/2010/main" val="3501339343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6C847F48-6DFB-F94F-B0D7-6922BB9292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265" y="1039053"/>
            <a:ext cx="1939219" cy="116014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E3720852-F327-0347-8E32-AEA151E91083}"/>
              </a:ext>
            </a:extLst>
          </p:cNvPr>
          <p:cNvSpPr/>
          <p:nvPr/>
        </p:nvSpPr>
        <p:spPr>
          <a:xfrm>
            <a:off x="224288" y="5171651"/>
            <a:ext cx="5289448" cy="1336864"/>
          </a:xfrm>
          <a:prstGeom prst="roundRect">
            <a:avLst/>
          </a:prstGeom>
          <a:solidFill>
            <a:srgbClr val="8D6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73C15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2869012" y="-102285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2921064" y="753863"/>
            <a:ext cx="8807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3C15"/>
                </a:solidFill>
              </a:rPr>
              <a:t>Рассмотрение обращений по вопросам начисления </a:t>
            </a:r>
          </a:p>
          <a:p>
            <a:r>
              <a:rPr lang="ru-RU" sz="2800" b="1" dirty="0">
                <a:solidFill>
                  <a:srgbClr val="373C15"/>
                </a:solidFill>
              </a:rPr>
              <a:t>и компенсации за ЖКУ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BB1E977-78DE-9848-A641-72BC698D4058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64</a:t>
            </a: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5275488" y="-13374"/>
            <a:ext cx="566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Информирование  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35" y="2033357"/>
            <a:ext cx="6686398" cy="2943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28" y="2255863"/>
            <a:ext cx="6069997" cy="425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E3720852-F327-0347-8E32-AEA151E91083}"/>
              </a:ext>
            </a:extLst>
          </p:cNvPr>
          <p:cNvSpPr/>
          <p:nvPr/>
        </p:nvSpPr>
        <p:spPr>
          <a:xfrm>
            <a:off x="462536" y="5372795"/>
            <a:ext cx="4812952" cy="934576"/>
          </a:xfrm>
          <a:prstGeom prst="roundRect">
            <a:avLst/>
          </a:prstGeom>
          <a:solidFill>
            <a:srgbClr val="FBE183"/>
          </a:solidFill>
          <a:ln>
            <a:solidFill>
              <a:srgbClr val="373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73C15"/>
                </a:solidFill>
                <a:cs typeface="Times New Roman" panose="02020603050405020304" pitchFamily="18" charset="0"/>
              </a:rPr>
              <a:t>Телефон горячей линии </a:t>
            </a:r>
          </a:p>
          <a:p>
            <a:pPr algn="ctr"/>
            <a:r>
              <a:rPr lang="ru-RU" b="1" dirty="0">
                <a:solidFill>
                  <a:srgbClr val="373C15"/>
                </a:solidFill>
                <a:cs typeface="Times New Roman" panose="02020603050405020304" pitchFamily="18" charset="0"/>
              </a:rPr>
              <a:t>АО «ЕИРЦ» </a:t>
            </a:r>
          </a:p>
          <a:p>
            <a:pPr algn="ctr"/>
            <a:r>
              <a:rPr lang="ru-RU" sz="2800" b="1" dirty="0">
                <a:solidFill>
                  <a:srgbClr val="373C15"/>
                </a:solidFill>
                <a:cs typeface="Times New Roman" panose="02020603050405020304" pitchFamily="18" charset="0"/>
              </a:rPr>
              <a:t>(812) 630-20-30</a:t>
            </a:r>
          </a:p>
        </p:txBody>
      </p:sp>
    </p:spTree>
    <p:extLst>
      <p:ext uri="{BB962C8B-B14F-4D97-AF65-F5344CB8AC3E}">
        <p14:creationId xmlns:p14="http://schemas.microsoft.com/office/powerpoint/2010/main" val="36557454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18548F-AFCD-8B4E-A900-2FE97D82B3BB}"/>
              </a:ext>
            </a:extLst>
          </p:cNvPr>
          <p:cNvSpPr txBox="1"/>
          <p:nvPr/>
        </p:nvSpPr>
        <p:spPr>
          <a:xfrm>
            <a:off x="11539576" y="6377541"/>
            <a:ext cx="653143" cy="456600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65</a:t>
            </a:r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2825642" y="-5907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3438732" y="41166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Навигатор по жизненным ситуациям</a:t>
            </a:r>
          </a:p>
        </p:txBody>
      </p:sp>
      <p:pic>
        <p:nvPicPr>
          <p:cNvPr id="18" name="Picture 10" descr="http://qrcoder.ru/code/?https%3A%2F%2Fsocial.lenobl.ru%2Fru%2Fv-pomosh-naseleniyu%2Fnavigatory-po-zhiznennym-situaciyam%2Fnavigator-po-zhiznennym-situaciyam-dlya-voennosluzhashih-i-ih-semej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886" y="4407007"/>
            <a:ext cx="1929193" cy="19291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qrcoder.ru/code/?https%3A%2F%2Fcszn.info%2FFiles%2Ffile%2Fnavigator_dlya_v_sl_i_ih_semei.pd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33" y="4365667"/>
            <a:ext cx="2011874" cy="201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ocial.lenobl.ru/media/uploads/userfiles/2023/11/22/%D0%9E%D0%B1%D0%BB%D0%BE%D0%B6%D0%BA%D0%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8" y="1480448"/>
            <a:ext cx="3293325" cy="46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4" y="1321198"/>
            <a:ext cx="4212868" cy="484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33" y="1143000"/>
            <a:ext cx="4007706" cy="30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841337"/>
      </p:ext>
    </p:extLst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18548F-AFCD-8B4E-A900-2FE97D82B3BB}"/>
              </a:ext>
            </a:extLst>
          </p:cNvPr>
          <p:cNvSpPr txBox="1"/>
          <p:nvPr/>
        </p:nvSpPr>
        <p:spPr>
          <a:xfrm>
            <a:off x="11539576" y="6377541"/>
            <a:ext cx="653143" cy="456600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ru-RU" sz="2667" dirty="0">
                <a:solidFill>
                  <a:srgbClr val="644B2D"/>
                </a:solidFill>
              </a:rPr>
              <a:t>66</a:t>
            </a:r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3A2D17F-813F-5046-97C5-8360E6C089AD}"/>
              </a:ext>
            </a:extLst>
          </p:cNvPr>
          <p:cNvSpPr/>
          <p:nvPr/>
        </p:nvSpPr>
        <p:spPr>
          <a:xfrm>
            <a:off x="2825642" y="-5907"/>
            <a:ext cx="9525410" cy="850900"/>
          </a:xfrm>
          <a:prstGeom prst="roundRect">
            <a:avLst/>
          </a:prstGeom>
          <a:solidFill>
            <a:srgbClr val="644B2D"/>
          </a:solidFill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08D749-EB23-924A-A4F2-AF15EA013856}"/>
              </a:ext>
            </a:extLst>
          </p:cNvPr>
          <p:cNvSpPr txBox="1"/>
          <p:nvPr/>
        </p:nvSpPr>
        <p:spPr>
          <a:xfrm>
            <a:off x="3438732" y="41166"/>
            <a:ext cx="1001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AE181"/>
                </a:solidFill>
              </a:rPr>
              <a:t>Портал мер социальной поддержки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t="19736" r="22816" b="41767"/>
          <a:stretch/>
        </p:blipFill>
        <p:spPr bwMode="auto">
          <a:xfrm>
            <a:off x="215900" y="1291772"/>
            <a:ext cx="5033587" cy="233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534" y="1291771"/>
            <a:ext cx="5866946" cy="259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23" y="3942095"/>
            <a:ext cx="5671768" cy="251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qrcoder.ru/code/?https%3A%2F%2Fnew.gu.lenobl.ru%2Fsupport-svo&amp;4&amp;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t="8649" r="8193" b="9794"/>
          <a:stretch/>
        </p:blipFill>
        <p:spPr bwMode="auto">
          <a:xfrm>
            <a:off x="901452" y="3668089"/>
            <a:ext cx="3099048" cy="306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2333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A5B1F48-2FCD-EE44-8741-2E2B4A7843B4}"/>
              </a:ext>
            </a:extLst>
          </p:cNvPr>
          <p:cNvSpPr/>
          <p:nvPr/>
        </p:nvSpPr>
        <p:spPr>
          <a:xfrm>
            <a:off x="7738013" y="1004873"/>
            <a:ext cx="7420131" cy="1153762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035BCC-52A4-8A4E-BE93-E8CE17712199}"/>
              </a:ext>
            </a:extLst>
          </p:cNvPr>
          <p:cNvSpPr txBox="1"/>
          <p:nvPr/>
        </p:nvSpPr>
        <p:spPr>
          <a:xfrm>
            <a:off x="6344878" y="1121292"/>
            <a:ext cx="70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73C15"/>
                </a:solidFill>
              </a:rPr>
              <a:t>Выплаты из бюджета </a:t>
            </a:r>
          </a:p>
          <a:p>
            <a:pPr algn="ctr"/>
            <a:r>
              <a:rPr lang="ru-RU" sz="2800" b="1" dirty="0">
                <a:solidFill>
                  <a:srgbClr val="373C15"/>
                </a:solidFill>
              </a:rPr>
              <a:t>Ленинградской области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32DAC61-B2F4-234E-A3F8-726A66FDD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169" y="1392434"/>
            <a:ext cx="2123524" cy="2925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BBDC2E-467F-B542-993C-87E902DF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5" y="1892918"/>
            <a:ext cx="4785277" cy="2392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4324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Призыв (поступление) на военную службу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EB9033-D527-3A47-A354-EA57609711B5}"/>
              </a:ext>
            </a:extLst>
          </p:cNvPr>
          <p:cNvSpPr txBox="1"/>
          <p:nvPr/>
        </p:nvSpPr>
        <p:spPr>
          <a:xfrm>
            <a:off x="323693" y="1275181"/>
            <a:ext cx="6361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373C15"/>
                </a:solidFill>
              </a:rPr>
              <a:t>ИМЕННЫЕ ДИВИЗИОНЫ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DC020F-FCF8-8A4E-AFCB-BAA738C12983}"/>
              </a:ext>
            </a:extLst>
          </p:cNvPr>
          <p:cNvSpPr txBox="1"/>
          <p:nvPr/>
        </p:nvSpPr>
        <p:spPr>
          <a:xfrm>
            <a:off x="323693" y="4275059"/>
            <a:ext cx="70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73C15"/>
                </a:solidFill>
              </a:rPr>
              <a:t>Специальная информационная кампания</a:t>
            </a:r>
          </a:p>
          <a:p>
            <a:pPr algn="ctr"/>
            <a:r>
              <a:rPr lang="ru-RU" sz="2800" b="1" dirty="0">
                <a:solidFill>
                  <a:srgbClr val="373C15"/>
                </a:solidFill>
              </a:rPr>
              <a:t>о мерах поддержки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65EC2F76-E5D2-8541-B7C0-F8A48934DF44}"/>
              </a:ext>
            </a:extLst>
          </p:cNvPr>
          <p:cNvSpPr/>
          <p:nvPr/>
        </p:nvSpPr>
        <p:spPr>
          <a:xfrm>
            <a:off x="114924" y="1257849"/>
            <a:ext cx="7452000" cy="3971318"/>
          </a:xfrm>
          <a:prstGeom prst="roundRect">
            <a:avLst/>
          </a:prstGeom>
          <a:noFill/>
          <a:ln>
            <a:solidFill>
              <a:srgbClr val="64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E3720852-F327-0347-8E32-AEA151E91083}"/>
              </a:ext>
            </a:extLst>
          </p:cNvPr>
          <p:cNvSpPr/>
          <p:nvPr/>
        </p:nvSpPr>
        <p:spPr>
          <a:xfrm>
            <a:off x="7824206" y="2308535"/>
            <a:ext cx="4140000" cy="3156314"/>
          </a:xfrm>
          <a:prstGeom prst="roundRect">
            <a:avLst/>
          </a:prstGeom>
          <a:solidFill>
            <a:srgbClr val="E3E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05B77875-112D-9048-B0E8-8A98F520BFCD}"/>
              </a:ext>
            </a:extLst>
          </p:cNvPr>
          <p:cNvSpPr>
            <a:spLocks noChangeAspect="1"/>
          </p:cNvSpPr>
          <p:nvPr/>
        </p:nvSpPr>
        <p:spPr>
          <a:xfrm>
            <a:off x="8083663" y="4462050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CDB8D2ED-9414-3F4F-A62C-069F67E32FC6}"/>
              </a:ext>
            </a:extLst>
          </p:cNvPr>
          <p:cNvSpPr>
            <a:spLocks noChangeAspect="1"/>
          </p:cNvSpPr>
          <p:nvPr/>
        </p:nvSpPr>
        <p:spPr>
          <a:xfrm>
            <a:off x="8083663" y="3423388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AAC8DB65-533C-A84C-BE16-CCC4892D2F62}"/>
              </a:ext>
            </a:extLst>
          </p:cNvPr>
          <p:cNvSpPr>
            <a:spLocks noChangeAspect="1"/>
          </p:cNvSpPr>
          <p:nvPr/>
        </p:nvSpPr>
        <p:spPr>
          <a:xfrm>
            <a:off x="8083663" y="2383234"/>
            <a:ext cx="252000" cy="252000"/>
          </a:xfrm>
          <a:prstGeom prst="ellipse">
            <a:avLst/>
          </a:prstGeom>
          <a:solidFill>
            <a:srgbClr val="373C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4D4366-ED94-0A48-9BD0-6BEB07534C15}"/>
              </a:ext>
            </a:extLst>
          </p:cNvPr>
          <p:cNvSpPr txBox="1"/>
          <p:nvPr/>
        </p:nvSpPr>
        <p:spPr>
          <a:xfrm>
            <a:off x="8477794" y="2300249"/>
            <a:ext cx="3331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100 000 рублей </a:t>
            </a:r>
            <a:r>
              <a:rPr lang="ru-RU" sz="2000" dirty="0">
                <a:solidFill>
                  <a:srgbClr val="373C15"/>
                </a:solidFill>
              </a:rPr>
              <a:t>–</a:t>
            </a:r>
          </a:p>
          <a:p>
            <a:r>
              <a:rPr lang="ru-RU" sz="2000" dirty="0">
                <a:solidFill>
                  <a:srgbClr val="373C15"/>
                </a:solidFill>
              </a:rPr>
              <a:t>при зачислении в штат именного подразделения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08BFF93-C000-F346-AE89-57FB355A02E5}"/>
              </a:ext>
            </a:extLst>
          </p:cNvPr>
          <p:cNvSpPr txBox="1"/>
          <p:nvPr/>
        </p:nvSpPr>
        <p:spPr>
          <a:xfrm>
            <a:off x="8477794" y="3339782"/>
            <a:ext cx="3331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100 000 рублей </a:t>
            </a:r>
            <a:r>
              <a:rPr lang="ru-RU" sz="2000" dirty="0">
                <a:solidFill>
                  <a:srgbClr val="373C15"/>
                </a:solidFill>
              </a:rPr>
              <a:t>–</a:t>
            </a:r>
          </a:p>
          <a:p>
            <a:r>
              <a:rPr lang="ru-RU" sz="2000" dirty="0">
                <a:solidFill>
                  <a:srgbClr val="373C15"/>
                </a:solidFill>
              </a:rPr>
              <a:t>при завершении боевого слаживания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4C29EF3-C9B7-8246-80C2-B21BCBC488C8}"/>
              </a:ext>
            </a:extLst>
          </p:cNvPr>
          <p:cNvSpPr txBox="1"/>
          <p:nvPr/>
        </p:nvSpPr>
        <p:spPr>
          <a:xfrm>
            <a:off x="8477791" y="4387349"/>
            <a:ext cx="3331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100 000 рублей </a:t>
            </a:r>
            <a:r>
              <a:rPr lang="ru-RU" sz="2000" dirty="0">
                <a:solidFill>
                  <a:srgbClr val="373C15"/>
                </a:solidFill>
              </a:rPr>
              <a:t>–</a:t>
            </a:r>
          </a:p>
          <a:p>
            <a:r>
              <a:rPr lang="ru-RU" sz="2000" dirty="0">
                <a:solidFill>
                  <a:srgbClr val="373C15"/>
                </a:solidFill>
              </a:rPr>
              <a:t>при убытии в район выполнения боевых задач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BB1E977-78DE-9848-A641-72BC698D4058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7</a:t>
            </a:r>
            <a:endParaRPr lang="ru-RU" sz="2667" dirty="0">
              <a:solidFill>
                <a:srgbClr val="644B2D"/>
              </a:solidFill>
            </a:endParaRP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7DC020F-FCF8-8A4E-AFCB-BAA738C12983}"/>
              </a:ext>
            </a:extLst>
          </p:cNvPr>
          <p:cNvSpPr txBox="1"/>
          <p:nvPr/>
        </p:nvSpPr>
        <p:spPr>
          <a:xfrm>
            <a:off x="6113106" y="5956966"/>
            <a:ext cx="5840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73C15"/>
                </a:solidFill>
              </a:rPr>
              <a:t>Выплаты осуществляются в беззаявительном порядке на основании реестров, представленных военным комиссариатом ЛО в ЛОГКУ «ЦСЗН»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83" y="5617186"/>
            <a:ext cx="1200977" cy="119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7DC020F-FCF8-8A4E-AFCB-BAA738C12983}"/>
              </a:ext>
            </a:extLst>
          </p:cNvPr>
          <p:cNvSpPr txBox="1"/>
          <p:nvPr/>
        </p:nvSpPr>
        <p:spPr>
          <a:xfrm>
            <a:off x="309303" y="5249080"/>
            <a:ext cx="54924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Обращаться в Пункт отбора на ВС по контракту по ЛО по телефонам:</a:t>
            </a:r>
          </a:p>
          <a:p>
            <a:r>
              <a:rPr lang="ru-RU" sz="2000" b="1" dirty="0">
                <a:solidFill>
                  <a:srgbClr val="373C15"/>
                </a:solidFill>
              </a:rPr>
              <a:t>8 (812) 572-20-30 – круглосуточно</a:t>
            </a:r>
          </a:p>
          <a:p>
            <a:r>
              <a:rPr lang="ru-RU" sz="2000" b="1" dirty="0">
                <a:solidFill>
                  <a:srgbClr val="373C15"/>
                </a:solidFill>
              </a:rPr>
              <a:t>8 (812) 572-18-71, 8 (812) 655-10-00, </a:t>
            </a:r>
            <a:br>
              <a:rPr lang="ru-RU" sz="2000" b="1" dirty="0">
                <a:solidFill>
                  <a:srgbClr val="373C15"/>
                </a:solidFill>
              </a:rPr>
            </a:br>
            <a:r>
              <a:rPr lang="ru-RU" sz="2000" b="1" dirty="0">
                <a:solidFill>
                  <a:srgbClr val="373C15"/>
                </a:solidFill>
              </a:rPr>
              <a:t>8 (812) 655-20-00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3620" y="1210681"/>
            <a:ext cx="363505" cy="36350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7DC020F-FCF8-8A4E-AFCB-BAA738C12983}"/>
              </a:ext>
            </a:extLst>
          </p:cNvPr>
          <p:cNvSpPr txBox="1"/>
          <p:nvPr/>
        </p:nvSpPr>
        <p:spPr>
          <a:xfrm>
            <a:off x="6113106" y="5449135"/>
            <a:ext cx="63074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73C15"/>
                </a:solidFill>
              </a:rPr>
              <a:t>300 000 рублей – </a:t>
            </a:r>
            <a:r>
              <a:rPr lang="ru-RU" sz="1400" dirty="0">
                <a:solidFill>
                  <a:srgbClr val="373C15"/>
                </a:solidFill>
              </a:rPr>
              <a:t>подписавшим контракт с 7 по 21 сентября 2022 года (доукомплектация именных подразделений) </a:t>
            </a:r>
            <a:endParaRPr lang="ru-RU" sz="2000" b="1" dirty="0">
              <a:solidFill>
                <a:srgbClr val="373C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0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5F9186E7-F3E9-A442-ACDA-4BC23864FF81}"/>
              </a:ext>
            </a:extLst>
          </p:cNvPr>
          <p:cNvSpPr/>
          <p:nvPr/>
        </p:nvSpPr>
        <p:spPr>
          <a:xfrm>
            <a:off x="7738013" y="1004873"/>
            <a:ext cx="7420131" cy="988310"/>
          </a:xfrm>
          <a:prstGeom prst="rect">
            <a:avLst/>
          </a:prstGeom>
          <a:solidFill>
            <a:srgbClr val="FF67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ABB7F1B-54C6-554A-BC60-2DBA083EFA47}"/>
              </a:ext>
            </a:extLst>
          </p:cNvPr>
          <p:cNvGrpSpPr/>
          <p:nvPr/>
        </p:nvGrpSpPr>
        <p:grpSpPr>
          <a:xfrm>
            <a:off x="1776549" y="111017"/>
            <a:ext cx="10855234" cy="850900"/>
            <a:chOff x="-254000" y="304800"/>
            <a:chExt cx="10623198" cy="850900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B3A2D17F-813F-5046-97C5-8360E6C089AD}"/>
                </a:ext>
              </a:extLst>
            </p:cNvPr>
            <p:cNvSpPr/>
            <p:nvPr/>
          </p:nvSpPr>
          <p:spPr>
            <a:xfrm>
              <a:off x="-254000" y="304800"/>
              <a:ext cx="9321800" cy="850900"/>
            </a:xfrm>
            <a:prstGeom prst="roundRect">
              <a:avLst/>
            </a:prstGeom>
            <a:solidFill>
              <a:srgbClr val="644B2D"/>
            </a:solidFill>
            <a:ln>
              <a:solidFill>
                <a:srgbClr val="644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8D749-EB23-924A-A4F2-AF15EA013856}"/>
                </a:ext>
              </a:extLst>
            </p:cNvPr>
            <p:cNvSpPr txBox="1"/>
            <p:nvPr/>
          </p:nvSpPr>
          <p:spPr>
            <a:xfrm>
              <a:off x="564798" y="381684"/>
              <a:ext cx="980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AE181"/>
                  </a:solidFill>
                </a:rPr>
                <a:t>Призыв (поступление) на военную службу 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DC9A2B4-2318-7341-B41C-C0D5845BEAD3}"/>
              </a:ext>
            </a:extLst>
          </p:cNvPr>
          <p:cNvGrpSpPr/>
          <p:nvPr/>
        </p:nvGrpSpPr>
        <p:grpSpPr>
          <a:xfrm>
            <a:off x="114924" y="-1262152"/>
            <a:ext cx="2520000" cy="2520000"/>
            <a:chOff x="9296313" y="-1244080"/>
            <a:chExt cx="2520000" cy="25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D44312C-81E2-864C-89AA-E2B73B297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13" y="-1244080"/>
              <a:ext cx="2520000" cy="2520000"/>
            </a:xfrm>
            <a:prstGeom prst="ellipse">
              <a:avLst/>
            </a:prstGeom>
            <a:solidFill>
              <a:srgbClr val="FAE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C764B0-ACBD-314A-895F-ECCC6E82C673}"/>
                </a:ext>
              </a:extLst>
            </p:cNvPr>
            <p:cNvSpPr txBox="1"/>
            <p:nvPr/>
          </p:nvSpPr>
          <p:spPr>
            <a:xfrm>
              <a:off x="9424155" y="48323"/>
              <a:ext cx="22381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ЖИЗНЕННАЯ </a:t>
              </a:r>
            </a:p>
            <a:p>
              <a:pPr algn="ctr"/>
              <a:r>
                <a:rPr lang="ru-RU" sz="2800" b="1" dirty="0">
                  <a:solidFill>
                    <a:srgbClr val="373C15"/>
                  </a:solidFill>
                </a:rPr>
                <a:t>СИТУАЦИЯ</a:t>
              </a:r>
            </a:p>
          </p:txBody>
        </p: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E3720852-F327-0347-8E32-AEA151E91083}"/>
              </a:ext>
            </a:extLst>
          </p:cNvPr>
          <p:cNvSpPr/>
          <p:nvPr/>
        </p:nvSpPr>
        <p:spPr>
          <a:xfrm>
            <a:off x="369745" y="1088307"/>
            <a:ext cx="5364000" cy="39254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120B666-BBDD-C84E-AB9E-6AC6BC955FF0}"/>
              </a:ext>
            </a:extLst>
          </p:cNvPr>
          <p:cNvSpPr txBox="1"/>
          <p:nvPr/>
        </p:nvSpPr>
        <p:spPr>
          <a:xfrm>
            <a:off x="661742" y="1135083"/>
            <a:ext cx="636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73C15"/>
                </a:solidFill>
              </a:rPr>
              <a:t>СЛУЖБА ПО КОНТРАКТУ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848B4-85B9-4E44-BACB-7F319115626D}"/>
              </a:ext>
            </a:extLst>
          </p:cNvPr>
          <p:cNvSpPr/>
          <p:nvPr/>
        </p:nvSpPr>
        <p:spPr>
          <a:xfrm>
            <a:off x="212276" y="1668812"/>
            <a:ext cx="6055443" cy="31700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3200" b="1" dirty="0" smtClean="0">
                <a:solidFill>
                  <a:srgbClr val="860000"/>
                </a:solidFill>
              </a:rPr>
              <a:t>505</a:t>
            </a:r>
            <a:r>
              <a:rPr lang="ru-RU" sz="3200" b="1" dirty="0" smtClean="0">
                <a:solidFill>
                  <a:srgbClr val="860000"/>
                </a:solidFill>
              </a:rPr>
              <a:t> </a:t>
            </a:r>
            <a:r>
              <a:rPr lang="ru-RU" sz="3200" b="1" dirty="0">
                <a:solidFill>
                  <a:srgbClr val="860000"/>
                </a:solidFill>
              </a:rPr>
              <a:t>000 рублей* </a:t>
            </a:r>
            <a:r>
              <a:rPr lang="ru-RU" sz="2000" b="1" dirty="0">
                <a:solidFill>
                  <a:srgbClr val="373C15"/>
                </a:solidFill>
              </a:rPr>
              <a:t>– </a:t>
            </a:r>
            <a:r>
              <a:rPr lang="ru-RU" sz="2400" b="1" dirty="0">
                <a:solidFill>
                  <a:srgbClr val="373C15"/>
                </a:solidFill>
              </a:rPr>
              <a:t>ЗАКЛЮЧИВШИМ КОНТРАКТ через пункт отбора по Ленинградской области на военную службу по контракту / военный комиссариат / воинские части </a:t>
            </a:r>
          </a:p>
          <a:p>
            <a:pPr defTabSz="342900">
              <a:defRPr/>
            </a:pPr>
            <a:r>
              <a:rPr lang="ru-RU" sz="2400" b="1" dirty="0">
                <a:solidFill>
                  <a:srgbClr val="373C15"/>
                </a:solidFill>
              </a:rPr>
              <a:t>*в том числе мобилизованным и призывникам </a:t>
            </a:r>
            <a:r>
              <a:rPr lang="ru-RU" sz="2400" b="1" dirty="0" smtClean="0">
                <a:solidFill>
                  <a:srgbClr val="373C15"/>
                </a:solidFill>
              </a:rPr>
              <a:t>из </a:t>
            </a:r>
            <a:r>
              <a:rPr lang="ru-RU" sz="2400" b="1" dirty="0">
                <a:solidFill>
                  <a:srgbClr val="373C15"/>
                </a:solidFill>
              </a:rPr>
              <a:t>Ленинградской области, заключившим контракт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3882CDF-3DE9-8F43-A9FB-E2B32D3E1560}"/>
              </a:ext>
            </a:extLst>
          </p:cNvPr>
          <p:cNvSpPr txBox="1"/>
          <p:nvPr/>
        </p:nvSpPr>
        <p:spPr>
          <a:xfrm>
            <a:off x="11539576" y="6377541"/>
            <a:ext cx="653143" cy="86703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r" defTabSz="914377"/>
            <a:r>
              <a:rPr lang="en-US" sz="2667" dirty="0">
                <a:solidFill>
                  <a:srgbClr val="644B2D"/>
                </a:solidFill>
              </a:rPr>
              <a:t>8</a:t>
            </a:r>
            <a:endParaRPr lang="ru-RU" sz="2667" dirty="0">
              <a:solidFill>
                <a:srgbClr val="644B2D"/>
              </a:solidFill>
            </a:endParaRPr>
          </a:p>
          <a:p>
            <a:pPr algn="r" defTabSz="914377"/>
            <a:endParaRPr lang="ru-RU" sz="2667" b="1" dirty="0">
              <a:solidFill>
                <a:srgbClr val="0872D1">
                  <a:lumMod val="50000"/>
                </a:srgb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7DC020F-FCF8-8A4E-AFCB-BAA738C12983}"/>
              </a:ext>
            </a:extLst>
          </p:cNvPr>
          <p:cNvSpPr txBox="1"/>
          <p:nvPr/>
        </p:nvSpPr>
        <p:spPr>
          <a:xfrm>
            <a:off x="155801" y="4838911"/>
            <a:ext cx="6301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73C15"/>
                </a:solidFill>
              </a:rPr>
              <a:t>Выплаты осуществляются в беззаявительном порядке </a:t>
            </a:r>
            <a:br>
              <a:rPr lang="ru-RU" b="1" dirty="0">
                <a:solidFill>
                  <a:srgbClr val="373C15"/>
                </a:solidFill>
              </a:rPr>
            </a:br>
            <a:r>
              <a:rPr lang="ru-RU" b="1" dirty="0">
                <a:solidFill>
                  <a:srgbClr val="373C15"/>
                </a:solidFill>
              </a:rPr>
              <a:t>на основании реестров, представленных военным </a:t>
            </a:r>
            <a:br>
              <a:rPr lang="ru-RU" b="1" dirty="0">
                <a:solidFill>
                  <a:srgbClr val="373C15"/>
                </a:solidFill>
              </a:rPr>
            </a:br>
            <a:r>
              <a:rPr lang="ru-RU" b="1" dirty="0">
                <a:solidFill>
                  <a:srgbClr val="373C15"/>
                </a:solidFill>
              </a:rPr>
              <a:t>комиссариатом ЛО в ЛОГКУ «ЦСЗН»</a:t>
            </a: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30" y="4186557"/>
            <a:ext cx="1200977" cy="119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7DC020F-FCF8-8A4E-AFCB-BAA738C12983}"/>
              </a:ext>
            </a:extLst>
          </p:cNvPr>
          <p:cNvSpPr txBox="1"/>
          <p:nvPr/>
        </p:nvSpPr>
        <p:spPr>
          <a:xfrm>
            <a:off x="155801" y="5658626"/>
            <a:ext cx="7466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73C15"/>
                </a:solidFill>
              </a:rPr>
              <a:t>Обращаться в Пункт отбора на ВС по контракту  </a:t>
            </a:r>
            <a:r>
              <a:rPr lang="ru-RU" b="1" dirty="0" smtClean="0">
                <a:solidFill>
                  <a:srgbClr val="373C15"/>
                </a:solidFill>
              </a:rPr>
              <a:t>по </a:t>
            </a:r>
            <a:r>
              <a:rPr lang="ru-RU" b="1" dirty="0">
                <a:solidFill>
                  <a:srgbClr val="373C15"/>
                </a:solidFill>
              </a:rPr>
              <a:t>ЛО </a:t>
            </a:r>
            <a:r>
              <a:rPr lang="ru-RU" b="1" dirty="0" smtClean="0">
                <a:solidFill>
                  <a:srgbClr val="373C15"/>
                </a:solidFill>
              </a:rPr>
              <a:t>по телефонам: </a:t>
            </a:r>
            <a:br>
              <a:rPr lang="ru-RU" b="1" dirty="0" smtClean="0">
                <a:solidFill>
                  <a:srgbClr val="373C15"/>
                </a:solidFill>
              </a:rPr>
            </a:br>
            <a:r>
              <a:rPr lang="ru-RU" b="1" dirty="0" smtClean="0">
                <a:solidFill>
                  <a:srgbClr val="373C15"/>
                </a:solidFill>
              </a:rPr>
              <a:t>8 </a:t>
            </a:r>
            <a:r>
              <a:rPr lang="ru-RU" b="1" dirty="0">
                <a:solidFill>
                  <a:srgbClr val="373C15"/>
                </a:solidFill>
              </a:rPr>
              <a:t>(812) 572-20-30 – круглосуточно</a:t>
            </a:r>
          </a:p>
          <a:p>
            <a:r>
              <a:rPr lang="ru-RU" b="1" dirty="0">
                <a:solidFill>
                  <a:srgbClr val="373C15"/>
                </a:solidFill>
              </a:rPr>
              <a:t>8 (812) 572-18-71, 8 (812) 655-10-00, </a:t>
            </a:r>
            <a:br>
              <a:rPr lang="ru-RU" b="1" dirty="0">
                <a:solidFill>
                  <a:srgbClr val="373C15"/>
                </a:solidFill>
              </a:rPr>
            </a:br>
            <a:r>
              <a:rPr lang="ru-RU" b="1" dirty="0">
                <a:solidFill>
                  <a:srgbClr val="373C15"/>
                </a:solidFill>
              </a:rPr>
              <a:t>8 (812) 655-20-00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0DCD15D-6079-544D-8286-FBACF4903552}"/>
              </a:ext>
            </a:extLst>
          </p:cNvPr>
          <p:cNvSpPr txBox="1"/>
          <p:nvPr/>
        </p:nvSpPr>
        <p:spPr>
          <a:xfrm>
            <a:off x="3242322" y="970027"/>
            <a:ext cx="8883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373C15"/>
                </a:solidFill>
              </a:rPr>
              <a:t>Выплаты из бюджета </a:t>
            </a:r>
          </a:p>
          <a:p>
            <a:pPr algn="r"/>
            <a:r>
              <a:rPr lang="ru-RU" sz="2800" b="1" dirty="0">
                <a:solidFill>
                  <a:srgbClr val="373C15"/>
                </a:solidFill>
              </a:rPr>
              <a:t>Ленинградской области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39ED9ACD-E208-4F4C-8F3B-B570E56002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9745" y="1223195"/>
            <a:ext cx="363505" cy="363505"/>
          </a:xfrm>
          <a:prstGeom prst="rect">
            <a:avLst/>
          </a:prstGeom>
        </p:spPr>
      </p:pic>
      <p:pic>
        <p:nvPicPr>
          <p:cNvPr id="40" name="Picture 2" descr="C:\Users\ed_shcherbakov\Desktop\МОБИЛИЗАЦИЯ\Презентации\Презентация\Презентация\Плакат A4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013" y="2260208"/>
            <a:ext cx="3917069" cy="4550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38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2F89C2-DA29-6B41-B07A-4542783DD8C9}"/>
              </a:ext>
            </a:extLst>
          </p:cNvPr>
          <p:cNvSpPr txBox="1"/>
          <p:nvPr/>
        </p:nvSpPr>
        <p:spPr>
          <a:xfrm>
            <a:off x="554632" y="299802"/>
            <a:ext cx="13955843" cy="631085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562EDCF-3840-9745-8B5B-1BFA72D03ACE}"/>
              </a:ext>
            </a:extLst>
          </p:cNvPr>
          <p:cNvSpPr/>
          <p:nvPr/>
        </p:nvSpPr>
        <p:spPr>
          <a:xfrm>
            <a:off x="3240465" y="1650816"/>
            <a:ext cx="640271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>
                <a:solidFill>
                  <a:srgbClr val="FFE687"/>
                </a:solidFill>
              </a:rPr>
              <a:t>Прохождение</a:t>
            </a:r>
          </a:p>
          <a:p>
            <a:pPr lvl="0"/>
            <a:r>
              <a:rPr lang="ru-RU" sz="6600" b="1" dirty="0">
                <a:solidFill>
                  <a:srgbClr val="FFE687"/>
                </a:solidFill>
              </a:rPr>
              <a:t>военной службы</a:t>
            </a:r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xmlns="" id="{9107C7F9-62EA-FD46-919D-E9151AD7C5A1}"/>
              </a:ext>
            </a:extLst>
          </p:cNvPr>
          <p:cNvSpPr/>
          <p:nvPr/>
        </p:nvSpPr>
        <p:spPr>
          <a:xfrm>
            <a:off x="6220919" y="4786167"/>
            <a:ext cx="5298210" cy="812800"/>
          </a:xfrm>
          <a:prstGeom prst="rightArrow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D9C8FF40-2391-624D-B0F2-DFBC56547F93}"/>
              </a:ext>
            </a:extLst>
          </p:cNvPr>
          <p:cNvSpPr/>
          <p:nvPr/>
        </p:nvSpPr>
        <p:spPr>
          <a:xfrm>
            <a:off x="995341" y="1810437"/>
            <a:ext cx="1804416" cy="1804416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79FEE6-7E25-AA48-AB79-1BAA0330681E}"/>
              </a:ext>
            </a:extLst>
          </p:cNvPr>
          <p:cNvSpPr txBox="1"/>
          <p:nvPr/>
        </p:nvSpPr>
        <p:spPr>
          <a:xfrm>
            <a:off x="1380255" y="5388552"/>
            <a:ext cx="4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прямая поддержка военнослужащих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83EAB0-93D4-8E4D-BC8D-884CE3E0201D}"/>
              </a:ext>
            </a:extLst>
          </p:cNvPr>
          <p:cNvSpPr txBox="1"/>
          <p:nvPr/>
        </p:nvSpPr>
        <p:spPr>
          <a:xfrm>
            <a:off x="1390096" y="5872071"/>
            <a:ext cx="4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поддержка семей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8AA2121-75A4-9E4E-8E0F-69DF6DAC71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8290" y="5405029"/>
            <a:ext cx="363505" cy="36350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7E76217E-FB8C-C94D-A540-F095FB8D6942}"/>
              </a:ext>
            </a:extLst>
          </p:cNvPr>
          <p:cNvGrpSpPr>
            <a:grpSpLocks noChangeAspect="1"/>
          </p:cNvGrpSpPr>
          <p:nvPr/>
        </p:nvGrpSpPr>
        <p:grpSpPr>
          <a:xfrm>
            <a:off x="1016750" y="5899278"/>
            <a:ext cx="468000" cy="372903"/>
            <a:chOff x="2634924" y="992303"/>
            <a:chExt cx="713810" cy="56876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90A95DB6-461B-B143-BEA4-00DBDDB25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23661" y="992303"/>
              <a:ext cx="425073" cy="4250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D3B993CE-817D-D443-87DD-3D873379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34924" y="992303"/>
              <a:ext cx="425073" cy="425073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29723FD7-1CA5-494F-88AE-741B350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9292" y="1135996"/>
              <a:ext cx="425073" cy="42507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0AD48A-554A-1748-9D9C-9FB78F5C9524}"/>
              </a:ext>
            </a:extLst>
          </p:cNvPr>
          <p:cNvSpPr txBox="1"/>
          <p:nvPr/>
        </p:nvSpPr>
        <p:spPr>
          <a:xfrm>
            <a:off x="995341" y="4872991"/>
            <a:ext cx="332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ОБОЗНАЧЕНИЯ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089532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3959</TotalTime>
  <Words>4884</Words>
  <Application>Microsoft Office PowerPoint</Application>
  <PresentationFormat>Произвольный</PresentationFormat>
  <Paragraphs>1254</Paragraphs>
  <Slides>67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67</vt:i4>
      </vt:variant>
    </vt:vector>
  </HeadingPairs>
  <TitlesOfParts>
    <vt:vector size="69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 T</dc:creator>
  <cp:lastModifiedBy>Антон Андреевич Копков</cp:lastModifiedBy>
  <cp:revision>373</cp:revision>
  <cp:lastPrinted>2023-07-24T07:24:15Z</cp:lastPrinted>
  <dcterms:created xsi:type="dcterms:W3CDTF">2023-02-23T14:12:00Z</dcterms:created>
  <dcterms:modified xsi:type="dcterms:W3CDTF">2024-03-19T09:06:54Z</dcterms:modified>
</cp:coreProperties>
</file>